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8"/>
  </p:notesMasterIdLst>
  <p:sldIdLst>
    <p:sldId id="292" r:id="rId2"/>
    <p:sldId id="293" r:id="rId3"/>
    <p:sldId id="294" r:id="rId4"/>
    <p:sldId id="302" r:id="rId5"/>
    <p:sldId id="303" r:id="rId6"/>
    <p:sldId id="30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slide is an opportunity</a:t>
            </a:r>
            <a:r>
              <a:rPr lang="en-NZ" baseline="0" dirty="0" smtClean="0"/>
              <a:t> to discuss the role that everyone takes in bullying situations. In particular this is a chance to make links with areas of their current teaching curriculum ( teaching of behaviour expectations from their matrix) and where schools are already up skilling students with social skills that help prevent bullying. </a:t>
            </a:r>
          </a:p>
          <a:p>
            <a:endParaRPr lang="en-NZ" baseline="0" dirty="0" smtClean="0"/>
          </a:p>
          <a:p>
            <a:r>
              <a:rPr lang="en-NZ" baseline="0" dirty="0" smtClean="0"/>
              <a:t>This slide is also a chance to discuss the theory that ALL students play a part in reducing bullying. </a:t>
            </a:r>
          </a:p>
          <a:p>
            <a:endParaRPr lang="en-NZ" baseline="0" dirty="0" smtClean="0"/>
          </a:p>
          <a:p>
            <a:r>
              <a:rPr lang="en-NZ" baseline="0" dirty="0" smtClean="0"/>
              <a:t>An activity sheet is available to support this discussion called ‘ Bystander Activity’ . </a:t>
            </a:r>
          </a:p>
          <a:p>
            <a:endParaRPr lang="en-NZ" baseline="0" dirty="0" smtClean="0"/>
          </a:p>
          <a:p>
            <a:r>
              <a:rPr lang="en-NZ" baseline="0" dirty="0" smtClean="0"/>
              <a:t>Further information and reading for practitioners in ‘Bystanders and bullying. A summary of Research for Anti Bullying Week’ from www.anti-bullyingalliance.org.uk </a:t>
            </a:r>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Link</a:t>
            </a:r>
            <a:r>
              <a:rPr lang="en-NZ" sz="1800" baseline="0" dirty="0" smtClean="0"/>
              <a:t> to guide page 27</a:t>
            </a:r>
            <a:endParaRPr lang="en-NZ" sz="1800" dirty="0" smtClean="0"/>
          </a:p>
          <a:p>
            <a:endParaRPr lang="en-NZ" sz="1800" dirty="0" smtClean="0"/>
          </a:p>
          <a:p>
            <a:r>
              <a:rPr lang="en-NZ" sz="1800" dirty="0" smtClean="0"/>
              <a:t>This slide is used</a:t>
            </a:r>
            <a:r>
              <a:rPr lang="en-NZ" sz="1800" baseline="0" dirty="0" smtClean="0"/>
              <a:t> to highlight the role of bystanders in bullying behaviours and the emphasis on bullying being addressed as a group process. In relation to PB4L SW this supports the idea of all students needing to be taught and have opportunity to practice social skills.</a:t>
            </a:r>
          </a:p>
          <a:p>
            <a:endParaRPr lang="en-NZ" sz="1800" baseline="0" dirty="0" smtClean="0"/>
          </a:p>
          <a:p>
            <a:r>
              <a:rPr lang="en-NZ" sz="1800" baseline="0" dirty="0" smtClean="0"/>
              <a:t>Also shows that no one child stays in one role. In one situation a child may exhibit bullying behaviours and in the next they may be a victim or a outsider.  </a:t>
            </a:r>
          </a:p>
          <a:p>
            <a:endParaRPr lang="en-NZ" sz="1800" baseline="0" dirty="0" smtClean="0"/>
          </a:p>
          <a:p>
            <a:r>
              <a:rPr lang="en-NZ" sz="1800" baseline="0" dirty="0" smtClean="0"/>
              <a:t>In New Zealand and in the guide.  the terms ‘ initiator’ and ‘target’ are used instead of ‘bully’ and ‘victim’ </a:t>
            </a:r>
            <a:endParaRPr lang="en-NZ" sz="1800" dirty="0" smtClean="0"/>
          </a:p>
          <a:p>
            <a:endParaRPr lang="en-NZ" sz="1800" dirty="0" smtClean="0"/>
          </a:p>
          <a:p>
            <a:endParaRPr lang="en-NZ" sz="1800" dirty="0" smtClean="0"/>
          </a:p>
          <a:p>
            <a:endParaRPr lang="en-NZ" sz="1800" dirty="0" smtClean="0"/>
          </a:p>
          <a:p>
            <a:r>
              <a:rPr lang="en-NZ" sz="1800" dirty="0" smtClean="0"/>
              <a:t>Related article </a:t>
            </a:r>
          </a:p>
          <a:p>
            <a:r>
              <a:rPr lang="en-NZ" sz="1800" dirty="0" err="1" smtClean="0"/>
              <a:t>Salmivalli</a:t>
            </a:r>
            <a:r>
              <a:rPr lang="en-NZ" sz="1800" dirty="0" smtClean="0"/>
              <a:t> C, </a:t>
            </a:r>
            <a:r>
              <a:rPr lang="en-NZ" sz="1800" dirty="0" err="1" smtClean="0"/>
              <a:t>Lagerspetz</a:t>
            </a:r>
            <a:r>
              <a:rPr lang="en-NZ" sz="1800" dirty="0" smtClean="0"/>
              <a:t> K, </a:t>
            </a:r>
            <a:r>
              <a:rPr lang="en-NZ" sz="1800" dirty="0" err="1" smtClean="0"/>
              <a:t>Bjo¨rkqvist</a:t>
            </a:r>
            <a:r>
              <a:rPr lang="en-NZ" sz="1800" dirty="0" smtClean="0"/>
              <a:t> K, </a:t>
            </a:r>
            <a:r>
              <a:rPr lang="en-NZ" sz="1800" dirty="0" err="1" smtClean="0"/>
              <a:t>O¨sterman</a:t>
            </a:r>
            <a:r>
              <a:rPr lang="en-NZ" sz="1800" dirty="0" smtClean="0"/>
              <a:t> K, </a:t>
            </a:r>
            <a:r>
              <a:rPr lang="en-NZ" sz="1800" dirty="0" err="1" smtClean="0"/>
              <a:t>Kaukiainen</a:t>
            </a:r>
            <a:r>
              <a:rPr lang="en-NZ" sz="1800" dirty="0" smtClean="0"/>
              <a:t> A. 1996b. Bullying as a group process: participant roles and their relations to social status within the group. </a:t>
            </a:r>
            <a:r>
              <a:rPr lang="en-NZ" sz="1800" dirty="0" err="1" smtClean="0"/>
              <a:t>Aggr</a:t>
            </a:r>
            <a:r>
              <a:rPr lang="en-NZ" sz="1800" dirty="0" smtClean="0"/>
              <a:t> </a:t>
            </a:r>
            <a:r>
              <a:rPr lang="en-NZ" sz="1800" dirty="0" err="1" smtClean="0"/>
              <a:t>Behav</a:t>
            </a:r>
            <a:r>
              <a:rPr lang="en-NZ" sz="1800" dirty="0" smtClean="0"/>
              <a:t> 22:1–15.</a:t>
            </a:r>
            <a:endParaRPr lang="en-NZ" sz="1800" baseline="0" dirty="0" smtClean="0"/>
          </a:p>
          <a:p>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6</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NZ" dirty="0">
                <a:solidFill>
                  <a:schemeClr val="tx2">
                    <a:lumMod val="50000"/>
                  </a:schemeClr>
                </a:solidFill>
                <a:latin typeface="Arial Rounded MT Bold" pitchFamily="34" charset="0"/>
              </a:rPr>
              <a:t>Initiators and Targets </a:t>
            </a:r>
          </a:p>
        </p:txBody>
      </p:sp>
      <p:sp>
        <p:nvSpPr>
          <p:cNvPr id="3" name="Content Placeholder 2"/>
          <p:cNvSpPr>
            <a:spLocks noGrp="1"/>
          </p:cNvSpPr>
          <p:nvPr>
            <p:ph idx="1"/>
          </p:nvPr>
        </p:nvSpPr>
        <p:spPr>
          <a:xfrm>
            <a:off x="288032" y="1368152"/>
            <a:ext cx="8748464" cy="5589240"/>
          </a:xfrm>
        </p:spPr>
        <p:txBody>
          <a:bodyPr>
            <a:noAutofit/>
          </a:bodyPr>
          <a:lstStyle/>
          <a:p>
            <a:pPr>
              <a:buNone/>
            </a:pPr>
            <a:r>
              <a:rPr lang="en-NZ" sz="2400" b="1" dirty="0" smtClean="0">
                <a:solidFill>
                  <a:schemeClr val="tx2">
                    <a:lumMod val="50000"/>
                  </a:schemeClr>
                </a:solidFill>
                <a:latin typeface="Arial" pitchFamily="34" charset="0"/>
                <a:cs typeface="Arial" pitchFamily="34" charset="0"/>
              </a:rPr>
              <a:t>Initiators</a:t>
            </a:r>
            <a:endParaRPr lang="en-NZ" sz="2400" dirty="0" smtClean="0">
              <a:solidFill>
                <a:schemeClr val="tx2">
                  <a:lumMod val="50000"/>
                </a:schemeClr>
              </a:solidFill>
              <a:latin typeface="Arial" pitchFamily="34" charset="0"/>
              <a:cs typeface="Arial" pitchFamily="34" charset="0"/>
            </a:endParaRPr>
          </a:p>
          <a:p>
            <a:r>
              <a:rPr lang="en-NZ" sz="2000" dirty="0" smtClean="0">
                <a:solidFill>
                  <a:schemeClr val="tx2">
                    <a:lumMod val="50000"/>
                  </a:schemeClr>
                </a:solidFill>
                <a:latin typeface="Arial" pitchFamily="34" charset="0"/>
                <a:cs typeface="Arial" pitchFamily="34" charset="0"/>
              </a:rPr>
              <a:t>Students who bully others often to gain peer recognition and status. </a:t>
            </a:r>
          </a:p>
          <a:p>
            <a:r>
              <a:rPr lang="en-NZ" sz="2000" dirty="0" smtClean="0">
                <a:solidFill>
                  <a:schemeClr val="tx2">
                    <a:lumMod val="50000"/>
                  </a:schemeClr>
                </a:solidFill>
                <a:latin typeface="Arial" pitchFamily="34" charset="0"/>
                <a:cs typeface="Arial" pitchFamily="34" charset="0"/>
              </a:rPr>
              <a:t>Bullying behaviour is reinforced when they intimidate their targets and when peers colludes by not challenging or reporting the bullying.</a:t>
            </a:r>
          </a:p>
          <a:p>
            <a:pPr>
              <a:buNone/>
            </a:pPr>
            <a:endParaRPr lang="en-NZ" sz="1800" dirty="0" smtClean="0">
              <a:solidFill>
                <a:schemeClr val="tx2">
                  <a:lumMod val="50000"/>
                </a:schemeClr>
              </a:solidFill>
              <a:latin typeface="Arial" pitchFamily="34" charset="0"/>
              <a:cs typeface="Arial" pitchFamily="34" charset="0"/>
            </a:endParaRPr>
          </a:p>
          <a:p>
            <a:pPr>
              <a:buNone/>
            </a:pPr>
            <a:r>
              <a:rPr lang="en-NZ" sz="2400" b="1" dirty="0" smtClean="0">
                <a:solidFill>
                  <a:schemeClr val="tx2">
                    <a:lumMod val="50000"/>
                  </a:schemeClr>
                </a:solidFill>
                <a:latin typeface="Arial" pitchFamily="34" charset="0"/>
                <a:cs typeface="Arial" pitchFamily="34" charset="0"/>
              </a:rPr>
              <a:t>Targets</a:t>
            </a:r>
            <a:endParaRPr lang="en-NZ" sz="2400" dirty="0" smtClean="0">
              <a:solidFill>
                <a:schemeClr val="tx2">
                  <a:lumMod val="50000"/>
                </a:schemeClr>
              </a:solidFill>
              <a:latin typeface="Arial" pitchFamily="34" charset="0"/>
              <a:cs typeface="Arial" pitchFamily="34" charset="0"/>
            </a:endParaRPr>
          </a:p>
          <a:p>
            <a:pPr marL="0" indent="0">
              <a:buNone/>
            </a:pPr>
            <a:r>
              <a:rPr lang="en-NZ" sz="2000" dirty="0" smtClean="0">
                <a:solidFill>
                  <a:schemeClr val="tx2">
                    <a:lumMod val="50000"/>
                  </a:schemeClr>
                </a:solidFill>
                <a:latin typeface="Arial" pitchFamily="34" charset="0"/>
                <a:cs typeface="Arial" pitchFamily="34" charset="0"/>
              </a:rPr>
              <a:t>All ages can be at greater risk of being targets for many reasons including: </a:t>
            </a:r>
          </a:p>
          <a:p>
            <a:r>
              <a:rPr lang="en-NZ" sz="2000" dirty="0" smtClean="0">
                <a:solidFill>
                  <a:schemeClr val="tx2">
                    <a:lumMod val="50000"/>
                  </a:schemeClr>
                </a:solidFill>
                <a:latin typeface="Arial" pitchFamily="34" charset="0"/>
                <a:cs typeface="Arial" pitchFamily="34" charset="0"/>
              </a:rPr>
              <a:t>being unassertive or withdrawn e.g. isolated with low self-esteem</a:t>
            </a:r>
          </a:p>
          <a:p>
            <a:r>
              <a:rPr lang="en-NZ" sz="2000" dirty="0" smtClean="0">
                <a:solidFill>
                  <a:schemeClr val="tx2">
                    <a:lumMod val="50000"/>
                  </a:schemeClr>
                </a:solidFill>
                <a:latin typeface="Arial" pitchFamily="34" charset="0"/>
                <a:cs typeface="Arial" pitchFamily="34" charset="0"/>
              </a:rPr>
              <a:t>differing from the majority culture – ethnicity, cultural or religious background, sexual orientation, gender identity, or socio-economic status </a:t>
            </a:r>
          </a:p>
          <a:p>
            <a:r>
              <a:rPr lang="en-NZ" sz="2000" dirty="0" smtClean="0">
                <a:solidFill>
                  <a:schemeClr val="tx2">
                    <a:lumMod val="50000"/>
                  </a:schemeClr>
                </a:solidFill>
                <a:latin typeface="Arial" pitchFamily="34" charset="0"/>
                <a:cs typeface="Arial" pitchFamily="34" charset="0"/>
              </a:rPr>
              <a:t>having a disability, special education needs or mental health issues</a:t>
            </a:r>
          </a:p>
          <a:p>
            <a:r>
              <a:rPr lang="en-NZ" sz="2000" dirty="0" smtClean="0">
                <a:solidFill>
                  <a:schemeClr val="tx2">
                    <a:lumMod val="50000"/>
                  </a:schemeClr>
                </a:solidFill>
                <a:latin typeface="Arial" pitchFamily="34" charset="0"/>
                <a:cs typeface="Arial" pitchFamily="34" charset="0"/>
              </a:rPr>
              <a:t>academic achievement (perceived as high or low achiever).</a:t>
            </a:r>
          </a:p>
          <a:p>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a:t>
            </a:r>
            <a:r>
              <a:rPr lang="en-NZ" dirty="0" smtClean="0">
                <a:solidFill>
                  <a:schemeClr val="tx2">
                    <a:lumMod val="50000"/>
                  </a:schemeClr>
                </a:solidFill>
                <a:latin typeface="Arial Rounded MT Bold" pitchFamily="34" charset="0"/>
                <a:cs typeface="Arial" pitchFamily="34" charset="0"/>
              </a:rPr>
              <a:t> </a:t>
            </a:r>
            <a:r>
              <a:rPr lang="en-NZ" dirty="0" smtClean="0">
                <a:solidFill>
                  <a:schemeClr val="bg1"/>
                </a:solidFill>
                <a:latin typeface="Arial Rounded MT Bold" pitchFamily="34" charset="0"/>
                <a:cs typeface="Arial" pitchFamily="34" charset="0"/>
              </a:rPr>
              <a:t>4</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NZ" dirty="0">
                <a:solidFill>
                  <a:schemeClr val="tx2">
                    <a:lumMod val="50000"/>
                  </a:schemeClr>
                </a:solidFill>
                <a:latin typeface="Arial Rounded MT Bold" pitchFamily="34" charset="0"/>
              </a:rPr>
              <a:t>Bystander roles </a:t>
            </a:r>
          </a:p>
        </p:txBody>
      </p:sp>
      <p:sp>
        <p:nvSpPr>
          <p:cNvPr id="3" name="Content Placeholder 2"/>
          <p:cNvSpPr>
            <a:spLocks noGrp="1"/>
          </p:cNvSpPr>
          <p:nvPr>
            <p:ph idx="1"/>
          </p:nvPr>
        </p:nvSpPr>
        <p:spPr>
          <a:xfrm>
            <a:off x="539552" y="1484784"/>
            <a:ext cx="8136904" cy="5373216"/>
          </a:xfrm>
        </p:spPr>
        <p:txBody>
          <a:bodyPr>
            <a:noAutofit/>
          </a:bodyPr>
          <a:lstStyle/>
          <a:p>
            <a:r>
              <a:rPr lang="en-NZ" sz="2400" b="1" dirty="0" smtClean="0">
                <a:solidFill>
                  <a:schemeClr val="tx2">
                    <a:lumMod val="50000"/>
                  </a:schemeClr>
                </a:solidFill>
                <a:latin typeface="Arial" pitchFamily="34" charset="0"/>
                <a:cs typeface="Arial" pitchFamily="34" charset="0"/>
              </a:rPr>
              <a:t>Followers (Assistants)</a:t>
            </a:r>
            <a:r>
              <a:rPr lang="en-NZ" sz="2400" dirty="0" smtClean="0">
                <a:solidFill>
                  <a:schemeClr val="tx2">
                    <a:lumMod val="50000"/>
                  </a:schemeClr>
                </a:solidFill>
                <a:latin typeface="Arial" pitchFamily="34" charset="0"/>
                <a:cs typeface="Arial" pitchFamily="34" charset="0"/>
              </a:rPr>
              <a:t>: do not initiate, but take an active role in the bullying behaviour. </a:t>
            </a:r>
          </a:p>
          <a:p>
            <a:pPr>
              <a:buNone/>
            </a:pPr>
            <a:endParaRPr lang="en-NZ" sz="1200" dirty="0" smtClean="0">
              <a:solidFill>
                <a:schemeClr val="tx2">
                  <a:lumMod val="50000"/>
                </a:schemeClr>
              </a:solidFill>
              <a:latin typeface="Arial" pitchFamily="34" charset="0"/>
              <a:cs typeface="Arial" pitchFamily="34" charset="0"/>
            </a:endParaRPr>
          </a:p>
          <a:p>
            <a:r>
              <a:rPr lang="en-NZ" sz="2400" b="1" dirty="0" smtClean="0">
                <a:solidFill>
                  <a:schemeClr val="tx2">
                    <a:lumMod val="50000"/>
                  </a:schemeClr>
                </a:solidFill>
                <a:latin typeface="Arial" pitchFamily="34" charset="0"/>
                <a:cs typeface="Arial" pitchFamily="34" charset="0"/>
              </a:rPr>
              <a:t>Supporters (</a:t>
            </a:r>
            <a:r>
              <a:rPr lang="en-NZ" sz="2400" b="1" dirty="0" err="1" smtClean="0">
                <a:solidFill>
                  <a:schemeClr val="tx2">
                    <a:lumMod val="50000"/>
                  </a:schemeClr>
                </a:solidFill>
                <a:latin typeface="Arial" pitchFamily="34" charset="0"/>
                <a:cs typeface="Arial" pitchFamily="34" charset="0"/>
              </a:rPr>
              <a:t>Reinforcer</a:t>
            </a:r>
            <a:r>
              <a:rPr lang="en-NZ" sz="2400" b="1" dirty="0" smtClean="0">
                <a:solidFill>
                  <a:schemeClr val="tx2">
                    <a:lumMod val="50000"/>
                  </a:schemeClr>
                </a:solidFill>
                <a:latin typeface="Arial" pitchFamily="34" charset="0"/>
                <a:cs typeface="Arial" pitchFamily="34" charset="0"/>
              </a:rPr>
              <a:t>)</a:t>
            </a:r>
            <a:r>
              <a:rPr lang="en-NZ" sz="2400" dirty="0" smtClean="0">
                <a:solidFill>
                  <a:schemeClr val="tx2">
                    <a:lumMod val="50000"/>
                  </a:schemeClr>
                </a:solidFill>
                <a:latin typeface="Arial" pitchFamily="34" charset="0"/>
                <a:cs typeface="Arial" pitchFamily="34" charset="0"/>
              </a:rPr>
              <a:t>: Support the bullying behaviour (overtly or covertly, e.g. by turning a blind eye), but do not take an active role in the bullying behaviour.</a:t>
            </a:r>
          </a:p>
          <a:p>
            <a:endParaRPr lang="en-NZ" sz="1200" b="1" dirty="0" smtClean="0">
              <a:solidFill>
                <a:schemeClr val="tx2">
                  <a:lumMod val="50000"/>
                </a:schemeClr>
              </a:solidFill>
              <a:latin typeface="Arial" pitchFamily="34" charset="0"/>
              <a:cs typeface="Arial" pitchFamily="34" charset="0"/>
            </a:endParaRPr>
          </a:p>
          <a:p>
            <a:r>
              <a:rPr lang="en-NZ" sz="2400" b="1" dirty="0" smtClean="0">
                <a:solidFill>
                  <a:schemeClr val="tx2">
                    <a:lumMod val="50000"/>
                  </a:schemeClr>
                </a:solidFill>
                <a:latin typeface="Arial" pitchFamily="34" charset="0"/>
                <a:cs typeface="Arial" pitchFamily="34" charset="0"/>
              </a:rPr>
              <a:t>Defenders</a:t>
            </a:r>
            <a:r>
              <a:rPr lang="en-NZ" sz="2400" dirty="0" smtClean="0">
                <a:solidFill>
                  <a:schemeClr val="tx2">
                    <a:lumMod val="50000"/>
                  </a:schemeClr>
                </a:solidFill>
                <a:latin typeface="Arial" pitchFamily="34" charset="0"/>
                <a:cs typeface="Arial" pitchFamily="34" charset="0"/>
              </a:rPr>
              <a:t>: dislike the bullying and try to help the target by intervening, getting teacher support (using safe telling) or providing direct support to the target.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4</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611560" y="1628800"/>
            <a:ext cx="3168352" cy="4154984"/>
          </a:xfrm>
          <a:prstGeom prst="rect">
            <a:avLst/>
          </a:prstGeom>
          <a:noFill/>
        </p:spPr>
        <p:txBody>
          <a:bodyPr wrap="square" rtlCol="0">
            <a:spAutoFit/>
          </a:bodyPr>
          <a:lstStyle/>
          <a:p>
            <a:r>
              <a:rPr lang="en-US" dirty="0" smtClean="0">
                <a:solidFill>
                  <a:schemeClr val="tx2">
                    <a:lumMod val="50000"/>
                  </a:schemeClr>
                </a:solidFill>
                <a:latin typeface="Arial Rounded MT Bold" pitchFamily="34" charset="0"/>
              </a:rPr>
              <a:t>Who’s typically involved in a bullying incident?</a:t>
            </a: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r>
              <a:rPr lang="en-US" sz="1200" dirty="0" smtClean="0">
                <a:solidFill>
                  <a:schemeClr val="tx2">
                    <a:lumMod val="50000"/>
                  </a:schemeClr>
                </a:solidFill>
                <a:latin typeface="Arial Rounded MT Bold" pitchFamily="34" charset="0"/>
              </a:rPr>
              <a:t>(</a:t>
            </a:r>
            <a:r>
              <a:rPr lang="en-US" sz="1200" dirty="0" err="1" smtClean="0">
                <a:solidFill>
                  <a:schemeClr val="tx2">
                    <a:lumMod val="50000"/>
                  </a:schemeClr>
                </a:solidFill>
                <a:latin typeface="Arial Rounded MT Bold" pitchFamily="34" charset="0"/>
              </a:rPr>
              <a:t>Salmivalli</a:t>
            </a:r>
            <a:r>
              <a:rPr lang="en-US" sz="1200" dirty="0" smtClean="0">
                <a:solidFill>
                  <a:schemeClr val="tx2">
                    <a:lumMod val="50000"/>
                  </a:schemeClr>
                </a:solidFill>
                <a:latin typeface="Arial Rounded MT Bold" pitchFamily="34" charset="0"/>
              </a:rPr>
              <a:t> et al, 1996)</a:t>
            </a:r>
            <a:endParaRPr lang="en-NZ" sz="1200" dirty="0">
              <a:solidFill>
                <a:schemeClr val="tx2">
                  <a:lumMod val="50000"/>
                </a:schemeClr>
              </a:solidFill>
              <a:latin typeface="Arial Rounded MT Bold" pitchFamily="34" charset="0"/>
            </a:endParaRPr>
          </a:p>
        </p:txBody>
      </p:sp>
      <p:sp>
        <p:nvSpPr>
          <p:cNvPr id="2" name="Title 1"/>
          <p:cNvSpPr>
            <a:spLocks noGrp="1"/>
          </p:cNvSpPr>
          <p:nvPr>
            <p:ph type="title"/>
          </p:nvPr>
        </p:nvSpPr>
        <p:spPr>
          <a:xfrm>
            <a:off x="467544" y="53752"/>
            <a:ext cx="8229600" cy="1143000"/>
          </a:xfrm>
        </p:spPr>
        <p:txBody>
          <a:bodyPr/>
          <a:lstStyle/>
          <a:p>
            <a:r>
              <a:rPr lang="en-NZ" dirty="0" smtClean="0">
                <a:solidFill>
                  <a:schemeClr val="tx2">
                    <a:lumMod val="50000"/>
                  </a:schemeClr>
                </a:solidFill>
                <a:latin typeface="Arial Rounded MT Bold" pitchFamily="34" charset="0"/>
              </a:rPr>
              <a:t>Bystander behaviours </a:t>
            </a:r>
            <a:endParaRPr lang="en-NZ" dirty="0">
              <a:solidFill>
                <a:schemeClr val="tx2">
                  <a:lumMod val="50000"/>
                </a:schemeClr>
              </a:solidFill>
              <a:latin typeface="Arial Rounded MT Bold" pitchFamily="34" charset="0"/>
            </a:endParaRPr>
          </a:p>
        </p:txBody>
      </p:sp>
      <p:sp>
        <p:nvSpPr>
          <p:cNvPr id="8" name="TextBox 7"/>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4</a:t>
            </a:r>
            <a:endParaRPr lang="en-NZ" dirty="0">
              <a:solidFill>
                <a:schemeClr val="bg1"/>
              </a:solidFill>
              <a:latin typeface="Arial Rounded MT Bold" pitchFamily="34" charset="0"/>
              <a:cs typeface="Arial" pitchFamily="34" charset="0"/>
            </a:endParaRPr>
          </a:p>
        </p:txBody>
      </p:sp>
      <p:grpSp>
        <p:nvGrpSpPr>
          <p:cNvPr id="3" name="Group 37"/>
          <p:cNvGrpSpPr/>
          <p:nvPr/>
        </p:nvGrpSpPr>
        <p:grpSpPr>
          <a:xfrm>
            <a:off x="2051720" y="2060848"/>
            <a:ext cx="5544616" cy="3456384"/>
            <a:chOff x="1763688" y="2060848"/>
            <a:chExt cx="5544616" cy="3456384"/>
          </a:xfrm>
        </p:grpSpPr>
        <p:sp>
          <p:nvSpPr>
            <p:cNvPr id="9" name="Oval 8"/>
            <p:cNvSpPr/>
            <p:nvPr/>
          </p:nvSpPr>
          <p:spPr>
            <a:xfrm>
              <a:off x="4283968" y="3284984"/>
              <a:ext cx="288032" cy="28803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p:cNvSpPr txBox="1"/>
            <p:nvPr/>
          </p:nvSpPr>
          <p:spPr>
            <a:xfrm>
              <a:off x="3563888" y="3337828"/>
              <a:ext cx="792088" cy="523220"/>
            </a:xfrm>
            <a:prstGeom prst="rect">
              <a:avLst/>
            </a:prstGeom>
            <a:noFill/>
          </p:spPr>
          <p:txBody>
            <a:bodyPr wrap="square" rtlCol="0">
              <a:spAutoFit/>
            </a:bodyPr>
            <a:lstStyle/>
            <a:p>
              <a:pPr algn="r"/>
              <a:r>
                <a:rPr lang="en-US" sz="1400" dirty="0" smtClean="0">
                  <a:solidFill>
                    <a:schemeClr val="accent5">
                      <a:lumMod val="50000"/>
                    </a:schemeClr>
                  </a:solidFill>
                  <a:latin typeface="Arial Rounded MT Bold" pitchFamily="34" charset="0"/>
                </a:rPr>
                <a:t>12% target</a:t>
              </a:r>
              <a:endParaRPr lang="en-NZ" sz="1400" dirty="0">
                <a:solidFill>
                  <a:schemeClr val="accent5">
                    <a:lumMod val="50000"/>
                  </a:schemeClr>
                </a:solidFill>
                <a:latin typeface="Arial Rounded MT Bold" pitchFamily="34" charset="0"/>
              </a:endParaRPr>
            </a:p>
          </p:txBody>
        </p:sp>
        <p:sp>
          <p:nvSpPr>
            <p:cNvPr id="13" name="Oval 12"/>
            <p:cNvSpPr/>
            <p:nvPr/>
          </p:nvSpPr>
          <p:spPr>
            <a:xfrm>
              <a:off x="4788024" y="3140968"/>
              <a:ext cx="288032" cy="288032"/>
            </a:xfrm>
            <a:prstGeom prst="ellipse">
              <a:avLst/>
            </a:prstGeom>
            <a:solidFill>
              <a:srgbClr val="F474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TextBox 13"/>
            <p:cNvSpPr txBox="1"/>
            <p:nvPr/>
          </p:nvSpPr>
          <p:spPr>
            <a:xfrm>
              <a:off x="5076056" y="2996952"/>
              <a:ext cx="936104" cy="523220"/>
            </a:xfrm>
            <a:prstGeom prst="rect">
              <a:avLst/>
            </a:prstGeom>
            <a:noFill/>
          </p:spPr>
          <p:txBody>
            <a:bodyPr wrap="square" rtlCol="0">
              <a:spAutoFit/>
            </a:bodyPr>
            <a:lstStyle/>
            <a:p>
              <a:r>
                <a:rPr lang="en-US" sz="1400" dirty="0" smtClean="0">
                  <a:solidFill>
                    <a:schemeClr val="accent6">
                      <a:lumMod val="50000"/>
                    </a:schemeClr>
                  </a:solidFill>
                  <a:latin typeface="Arial Rounded MT Bold" pitchFamily="34" charset="0"/>
                </a:rPr>
                <a:t>8% initiator</a:t>
              </a:r>
              <a:endParaRPr lang="en-NZ" sz="1400" dirty="0">
                <a:solidFill>
                  <a:schemeClr val="accent6">
                    <a:lumMod val="50000"/>
                  </a:schemeClr>
                </a:solidFill>
                <a:latin typeface="Arial Rounded MT Bold" pitchFamily="34" charset="0"/>
              </a:endParaRPr>
            </a:p>
          </p:txBody>
        </p:sp>
        <p:sp>
          <p:nvSpPr>
            <p:cNvPr id="15" name="Oval 14"/>
            <p:cNvSpPr/>
            <p:nvPr/>
          </p:nvSpPr>
          <p:spPr>
            <a:xfrm>
              <a:off x="4788024" y="2440052"/>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Oval 15"/>
            <p:cNvSpPr/>
            <p:nvPr/>
          </p:nvSpPr>
          <p:spPr>
            <a:xfrm>
              <a:off x="5148064" y="2584068"/>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p:cNvSpPr txBox="1"/>
            <p:nvPr/>
          </p:nvSpPr>
          <p:spPr>
            <a:xfrm>
              <a:off x="5076056" y="2060848"/>
              <a:ext cx="2232248" cy="523220"/>
            </a:xfrm>
            <a:prstGeom prst="rect">
              <a:avLst/>
            </a:prstGeom>
            <a:noFill/>
          </p:spPr>
          <p:txBody>
            <a:bodyPr wrap="square" rtlCol="0">
              <a:spAutoFit/>
            </a:bodyPr>
            <a:lstStyle/>
            <a:p>
              <a:r>
                <a:rPr lang="en-US" sz="1400" dirty="0" smtClean="0">
                  <a:solidFill>
                    <a:srgbClr val="FFC000"/>
                  </a:solidFill>
                  <a:latin typeface="Arial Rounded MT Bold" pitchFamily="34" charset="0"/>
                </a:rPr>
                <a:t>7% </a:t>
              </a:r>
            </a:p>
            <a:p>
              <a:r>
                <a:rPr lang="en-US" sz="1400" dirty="0" smtClean="0">
                  <a:solidFill>
                    <a:srgbClr val="FFC000"/>
                  </a:solidFill>
                  <a:latin typeface="Arial Rounded MT Bold" pitchFamily="34" charset="0"/>
                </a:rPr>
                <a:t>assistants of initiator</a:t>
              </a:r>
              <a:endParaRPr lang="en-NZ" sz="1400" dirty="0">
                <a:solidFill>
                  <a:srgbClr val="FFC000"/>
                </a:solidFill>
                <a:latin typeface="Arial Rounded MT Bold" pitchFamily="34" charset="0"/>
              </a:endParaRPr>
            </a:p>
          </p:txBody>
        </p:sp>
        <p:sp>
          <p:nvSpPr>
            <p:cNvPr id="18" name="TextBox 17"/>
            <p:cNvSpPr txBox="1"/>
            <p:nvPr/>
          </p:nvSpPr>
          <p:spPr>
            <a:xfrm>
              <a:off x="5004048" y="4293096"/>
              <a:ext cx="1656184" cy="523220"/>
            </a:xfrm>
            <a:prstGeom prst="rect">
              <a:avLst/>
            </a:prstGeom>
            <a:noFill/>
          </p:spPr>
          <p:txBody>
            <a:bodyPr wrap="square" rtlCol="0">
              <a:spAutoFit/>
            </a:bodyPr>
            <a:lstStyle/>
            <a:p>
              <a:r>
                <a:rPr lang="en-US" sz="1400" dirty="0" smtClean="0">
                  <a:solidFill>
                    <a:schemeClr val="accent2">
                      <a:lumMod val="75000"/>
                    </a:schemeClr>
                  </a:solidFill>
                  <a:latin typeface="Arial Rounded MT Bold" pitchFamily="34" charset="0"/>
                </a:rPr>
                <a:t>20% </a:t>
              </a:r>
              <a:r>
                <a:rPr lang="en-US" sz="1400" dirty="0" err="1" smtClean="0">
                  <a:solidFill>
                    <a:schemeClr val="accent2">
                      <a:lumMod val="75000"/>
                    </a:schemeClr>
                  </a:solidFill>
                  <a:latin typeface="Arial Rounded MT Bold" pitchFamily="34" charset="0"/>
                </a:rPr>
                <a:t>reinforcers</a:t>
              </a:r>
              <a:r>
                <a:rPr lang="en-US" sz="1400" dirty="0" smtClean="0">
                  <a:solidFill>
                    <a:schemeClr val="accent2">
                      <a:lumMod val="75000"/>
                    </a:schemeClr>
                  </a:solidFill>
                  <a:latin typeface="Arial Rounded MT Bold" pitchFamily="34" charset="0"/>
                </a:rPr>
                <a:t> of initiator</a:t>
              </a:r>
              <a:endParaRPr lang="en-NZ" sz="1400" dirty="0">
                <a:solidFill>
                  <a:schemeClr val="accent2">
                    <a:lumMod val="75000"/>
                  </a:schemeClr>
                </a:solidFill>
                <a:latin typeface="Arial Rounded MT Bold" pitchFamily="34" charset="0"/>
              </a:endParaRPr>
            </a:p>
          </p:txBody>
        </p:sp>
        <p:sp>
          <p:nvSpPr>
            <p:cNvPr id="19" name="Oval 18"/>
            <p:cNvSpPr/>
            <p:nvPr/>
          </p:nvSpPr>
          <p:spPr>
            <a:xfrm>
              <a:off x="5148064" y="3985900"/>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Oval 19"/>
            <p:cNvSpPr/>
            <p:nvPr/>
          </p:nvSpPr>
          <p:spPr>
            <a:xfrm>
              <a:off x="4788024" y="4129916"/>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Oval 20"/>
            <p:cNvSpPr/>
            <p:nvPr/>
          </p:nvSpPr>
          <p:spPr>
            <a:xfrm>
              <a:off x="5364088" y="3697868"/>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Oval 22"/>
            <p:cNvSpPr/>
            <p:nvPr/>
          </p:nvSpPr>
          <p:spPr>
            <a:xfrm>
              <a:off x="3779912" y="2636912"/>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4" name="Oval 23"/>
            <p:cNvSpPr/>
            <p:nvPr/>
          </p:nvSpPr>
          <p:spPr>
            <a:xfrm>
              <a:off x="3491880" y="2924944"/>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5" name="TextBox 24"/>
            <p:cNvSpPr txBox="1"/>
            <p:nvPr/>
          </p:nvSpPr>
          <p:spPr>
            <a:xfrm>
              <a:off x="1763688" y="2546320"/>
              <a:ext cx="1440160" cy="738664"/>
            </a:xfrm>
            <a:prstGeom prst="rect">
              <a:avLst/>
            </a:prstGeom>
            <a:noFill/>
          </p:spPr>
          <p:txBody>
            <a:bodyPr wrap="square" rtlCol="0">
              <a:spAutoFit/>
            </a:bodyPr>
            <a:lstStyle/>
            <a:p>
              <a:pPr algn="r"/>
              <a:r>
                <a:rPr lang="en-US" sz="1400" dirty="0" smtClean="0">
                  <a:solidFill>
                    <a:schemeClr val="tx2">
                      <a:lumMod val="50000"/>
                    </a:schemeClr>
                  </a:solidFill>
                  <a:latin typeface="Arial Rounded MT Bold" pitchFamily="34" charset="0"/>
                </a:rPr>
                <a:t>17% </a:t>
              </a:r>
            </a:p>
            <a:p>
              <a:pPr algn="r"/>
              <a:r>
                <a:rPr lang="en-US" sz="1400" dirty="0" smtClean="0">
                  <a:solidFill>
                    <a:schemeClr val="tx2">
                      <a:lumMod val="50000"/>
                    </a:schemeClr>
                  </a:solidFill>
                  <a:latin typeface="Arial Rounded MT Bold" pitchFamily="34" charset="0"/>
                </a:rPr>
                <a:t>defenders of the target</a:t>
              </a:r>
              <a:endParaRPr lang="en-NZ" sz="1400" dirty="0">
                <a:solidFill>
                  <a:schemeClr val="tx2">
                    <a:lumMod val="50000"/>
                  </a:schemeClr>
                </a:solidFill>
                <a:latin typeface="Arial Rounded MT Bold" pitchFamily="34" charset="0"/>
              </a:endParaRPr>
            </a:p>
          </p:txBody>
        </p:sp>
        <p:sp>
          <p:nvSpPr>
            <p:cNvPr id="26" name="Oval 25"/>
            <p:cNvSpPr/>
            <p:nvPr/>
          </p:nvSpPr>
          <p:spPr>
            <a:xfrm>
              <a:off x="3347864" y="3284984"/>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Oval 26"/>
            <p:cNvSpPr/>
            <p:nvPr/>
          </p:nvSpPr>
          <p:spPr>
            <a:xfrm>
              <a:off x="3995936" y="450912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8" name="Oval 27"/>
            <p:cNvSpPr/>
            <p:nvPr/>
          </p:nvSpPr>
          <p:spPr>
            <a:xfrm>
              <a:off x="3275856" y="414908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Oval 28"/>
            <p:cNvSpPr/>
            <p:nvPr/>
          </p:nvSpPr>
          <p:spPr>
            <a:xfrm>
              <a:off x="3563888" y="4417367"/>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0" name="Oval 29"/>
            <p:cNvSpPr/>
            <p:nvPr/>
          </p:nvSpPr>
          <p:spPr>
            <a:xfrm>
              <a:off x="4139952" y="486916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Oval 30"/>
            <p:cNvSpPr/>
            <p:nvPr/>
          </p:nvSpPr>
          <p:spPr>
            <a:xfrm>
              <a:off x="2987824" y="4437112"/>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3" name="Oval 32"/>
            <p:cNvSpPr/>
            <p:nvPr/>
          </p:nvSpPr>
          <p:spPr>
            <a:xfrm>
              <a:off x="3275856" y="4705399"/>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4" name="Oval 33"/>
            <p:cNvSpPr/>
            <p:nvPr/>
          </p:nvSpPr>
          <p:spPr>
            <a:xfrm>
              <a:off x="3707904" y="4797152"/>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TextBox 35"/>
            <p:cNvSpPr txBox="1"/>
            <p:nvPr/>
          </p:nvSpPr>
          <p:spPr>
            <a:xfrm>
              <a:off x="3059832" y="5209455"/>
              <a:ext cx="1440160" cy="307777"/>
            </a:xfrm>
            <a:prstGeom prst="rect">
              <a:avLst/>
            </a:prstGeom>
            <a:noFill/>
          </p:spPr>
          <p:txBody>
            <a:bodyPr wrap="square" rtlCol="0">
              <a:spAutoFit/>
            </a:bodyPr>
            <a:lstStyle/>
            <a:p>
              <a:pPr algn="r"/>
              <a:r>
                <a:rPr lang="en-US" sz="1400" dirty="0" smtClean="0">
                  <a:solidFill>
                    <a:schemeClr val="tx1">
                      <a:lumMod val="75000"/>
                      <a:lumOff val="25000"/>
                    </a:schemeClr>
                  </a:solidFill>
                  <a:latin typeface="Arial Rounded MT Bold" pitchFamily="34" charset="0"/>
                </a:rPr>
                <a:t>24% outsiders</a:t>
              </a:r>
              <a:endParaRPr lang="en-NZ" sz="1400" dirty="0">
                <a:solidFill>
                  <a:schemeClr val="tx1">
                    <a:lumMod val="75000"/>
                    <a:lumOff val="25000"/>
                  </a:schemeClr>
                </a:solidFill>
                <a:latin typeface="Arial Rounded MT Bold"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TotalTime>
  <Words>657</Words>
  <Application>Microsoft Office PowerPoint</Application>
  <PresentationFormat>On-screen Show (4:3)</PresentationFormat>
  <Paragraphs>76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Bullying Prevention Workshops   Implementing the Bullying Prevention Guidance </vt:lpstr>
      <vt:lpstr>Workshops overview  </vt:lpstr>
      <vt:lpstr>Slide 3</vt:lpstr>
      <vt:lpstr>Initiators and Targets </vt:lpstr>
      <vt:lpstr>Bystander roles </vt:lpstr>
      <vt:lpstr>Bystander behaviours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2017-05-17T00:22:42Z</dcterms:modified>
</cp:coreProperties>
</file>