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7"/>
  </p:notesMasterIdLst>
  <p:sldIdLst>
    <p:sldId id="292" r:id="rId2"/>
    <p:sldId id="293" r:id="rId3"/>
    <p:sldId id="294" r:id="rId4"/>
    <p:sldId id="305" r:id="rId5"/>
    <p:sldId id="30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6" autoAdjust="0"/>
    <p:restoredTop sz="94728" autoAdjust="0"/>
  </p:normalViewPr>
  <p:slideViewPr>
    <p:cSldViewPr>
      <p:cViewPr varScale="1">
        <p:scale>
          <a:sx n="72" d="100"/>
          <a:sy n="72" d="100"/>
        </p:scale>
        <p:origin x="-145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50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8A2E54-CF39-4BFA-828F-42DA4A78D346}" type="datetimeFigureOut">
              <a:rPr lang="en-NZ" smtClean="0"/>
              <a:pPr/>
              <a:t>17/05/2017</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F04D8A-BA5F-4943-B97A-80762BBBA09B}" type="slidenum">
              <a:rPr lang="en-NZ" smtClean="0"/>
              <a:pPr/>
              <a:t>‹#›</a:t>
            </a:fld>
            <a:endParaRPr lang="en-N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800" dirty="0" smtClean="0"/>
              <a:t>The aim of this presentation</a:t>
            </a:r>
            <a:r>
              <a:rPr lang="en-NZ" sz="1800" baseline="0" dirty="0" smtClean="0"/>
              <a:t> is to give schools an overview of the bullying and prevention guidance and allow them to work in the PB4L team to discuss some specific areas of the guidance. In particular they will be asked to focus on how this work can relate to their current PB4L framework and what are the next steps for their school in terms of bullying prevention. </a:t>
            </a:r>
            <a:endParaRPr lang="en-NZ" sz="1800"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1</a:t>
            </a:fld>
            <a:endParaRPr lang="en-N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2</a:t>
            </a:fld>
            <a:endParaRPr lang="en-N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800" dirty="0" smtClean="0"/>
              <a:t>Reminder of the guide that we are looking</a:t>
            </a:r>
            <a:r>
              <a:rPr lang="en-NZ" sz="1800" baseline="0" dirty="0" smtClean="0"/>
              <a:t> at today – Schools will have been asked in advance to bring along their copies. </a:t>
            </a:r>
            <a:endParaRPr lang="en-NZ" sz="1800"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3</a:t>
            </a:fld>
            <a:endParaRPr lang="en-N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smtClean="0"/>
          </a:p>
          <a:p>
            <a:r>
              <a:rPr lang="en-NZ" dirty="0" smtClean="0"/>
              <a:t>This</a:t>
            </a:r>
            <a:r>
              <a:rPr lang="en-NZ" baseline="0" dirty="0" smtClean="0"/>
              <a:t> slide to help highlight the need to consider the school approaches to both preventing and responding to bullying. </a:t>
            </a:r>
          </a:p>
          <a:p>
            <a:endParaRPr lang="en-NZ" baseline="0" dirty="0" smtClean="0"/>
          </a:p>
          <a:p>
            <a:r>
              <a:rPr lang="en-NZ" baseline="0" dirty="0" smtClean="0"/>
              <a:t>Initially the focus is on how the school works to prevent bullying </a:t>
            </a:r>
            <a:r>
              <a:rPr lang="en-NZ" baseline="0" smtClean="0"/>
              <a:t>( Workshop 4) </a:t>
            </a:r>
            <a:endParaRPr lang="en-NZ"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4</a:t>
            </a:fld>
            <a:endParaRPr lang="en-N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l">
              <a:defRPr/>
            </a:lvl1pPr>
          </a:lstStyle>
          <a:p>
            <a:r>
              <a:rPr lang="en-US" dirty="0" smtClean="0"/>
              <a:t>Click to edit Master title style</a:t>
            </a:r>
            <a:endParaRPr lang="en-NZ" dirty="0"/>
          </a:p>
        </p:txBody>
      </p:sp>
      <p:grpSp>
        <p:nvGrpSpPr>
          <p:cNvPr id="3" name="Group 2"/>
          <p:cNvGrpSpPr/>
          <p:nvPr userDrawn="1"/>
        </p:nvGrpSpPr>
        <p:grpSpPr>
          <a:xfrm>
            <a:off x="0" y="6039146"/>
            <a:ext cx="9144000" cy="990254"/>
            <a:chOff x="0" y="6039146"/>
            <a:chExt cx="9144000" cy="990254"/>
          </a:xfrm>
        </p:grpSpPr>
        <p:sp>
          <p:nvSpPr>
            <p:cNvPr id="4" name="Rectangle 3"/>
            <p:cNvSpPr>
              <a:spLocks noChangeArrowheads="1"/>
            </p:cNvSpPr>
            <p:nvPr/>
          </p:nvSpPr>
          <p:spPr bwMode="auto">
            <a:xfrm>
              <a:off x="0" y="6093296"/>
              <a:ext cx="9144000" cy="936104"/>
            </a:xfrm>
            <a:prstGeom prst="rect">
              <a:avLst/>
            </a:prstGeom>
            <a:solidFill>
              <a:srgbClr val="003044"/>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5" name="Rectangle 4"/>
            <p:cNvSpPr>
              <a:spLocks noChangeArrowheads="1"/>
            </p:cNvSpPr>
            <p:nvPr/>
          </p:nvSpPr>
          <p:spPr bwMode="auto">
            <a:xfrm>
              <a:off x="1" y="6040800"/>
              <a:ext cx="5580111" cy="64800"/>
            </a:xfrm>
            <a:prstGeom prst="rect">
              <a:avLst/>
            </a:prstGeom>
            <a:solidFill>
              <a:srgbClr val="FBAE1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6" name="Rectangle 5"/>
            <p:cNvSpPr>
              <a:spLocks noChangeArrowheads="1"/>
            </p:cNvSpPr>
            <p:nvPr/>
          </p:nvSpPr>
          <p:spPr bwMode="auto">
            <a:xfrm>
              <a:off x="8387653" y="6039146"/>
              <a:ext cx="756347" cy="64800"/>
            </a:xfrm>
            <a:prstGeom prst="rect">
              <a:avLst/>
            </a:prstGeom>
            <a:solidFill>
              <a:srgbClr val="019AA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7" name="Rectangle 6"/>
            <p:cNvSpPr>
              <a:spLocks noChangeArrowheads="1"/>
            </p:cNvSpPr>
            <p:nvPr/>
          </p:nvSpPr>
          <p:spPr bwMode="auto">
            <a:xfrm>
              <a:off x="6661003" y="6039146"/>
              <a:ext cx="1727421" cy="64800"/>
            </a:xfrm>
            <a:prstGeom prst="rect">
              <a:avLst/>
            </a:prstGeom>
            <a:solidFill>
              <a:srgbClr val="82C56A"/>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8" name="Rectangle 7"/>
            <p:cNvSpPr>
              <a:spLocks noChangeArrowheads="1"/>
            </p:cNvSpPr>
            <p:nvPr/>
          </p:nvSpPr>
          <p:spPr bwMode="auto">
            <a:xfrm>
              <a:off x="5580112" y="6040800"/>
              <a:ext cx="1122118" cy="64800"/>
            </a:xfrm>
            <a:prstGeom prst="rect">
              <a:avLst/>
            </a:prstGeom>
            <a:solidFill>
              <a:srgbClr val="00AE61"/>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pic>
          <p:nvPicPr>
            <p:cNvPr id="9" name="Picture 8" descr="J:\X-Strategy\Bullying (up to 8 Sep 2014 only, then Filenet 19-6-3)\bullying prevention\comms and media\Bully-Free Week 2017\Logo\Bullying-free_NZ_NoDate_Reversed.png"/>
            <p:cNvPicPr/>
            <p:nvPr userDrawn="1"/>
          </p:nvPicPr>
          <p:blipFill>
            <a:blip r:embed="rId2" cstate="print"/>
            <a:srcRect/>
            <a:stretch>
              <a:fillRect/>
            </a:stretch>
          </p:blipFill>
          <p:spPr bwMode="auto">
            <a:xfrm>
              <a:off x="6588224" y="6093296"/>
              <a:ext cx="1944216" cy="764704"/>
            </a:xfrm>
            <a:prstGeom prst="rect">
              <a:avLst/>
            </a:prstGeom>
            <a:noFill/>
            <a:ln w="9525">
              <a:noFill/>
              <a:miter lim="800000"/>
              <a:headEnd/>
              <a:tailEnd/>
            </a:ln>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043405-40EE-4332-8D8F-70F6186EB46F}"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6D43B49-EC11-40DA-B92B-C68B94D081D7}" type="slidenum">
              <a:rPr lang="en-NZ" smtClean="0"/>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NZ"/>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NZ"/>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NZ"/>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grpSp>
        <p:nvGrpSpPr>
          <p:cNvPr id="7" name="Group 6"/>
          <p:cNvGrpSpPr/>
          <p:nvPr userDrawn="1"/>
        </p:nvGrpSpPr>
        <p:grpSpPr>
          <a:xfrm>
            <a:off x="0" y="6039146"/>
            <a:ext cx="9144000" cy="990254"/>
            <a:chOff x="0" y="6039146"/>
            <a:chExt cx="9144000" cy="990254"/>
          </a:xfrm>
        </p:grpSpPr>
        <p:sp>
          <p:nvSpPr>
            <p:cNvPr id="8" name="Rectangle 3"/>
            <p:cNvSpPr>
              <a:spLocks noChangeArrowheads="1"/>
            </p:cNvSpPr>
            <p:nvPr/>
          </p:nvSpPr>
          <p:spPr bwMode="auto">
            <a:xfrm>
              <a:off x="0" y="6093296"/>
              <a:ext cx="9144000" cy="936104"/>
            </a:xfrm>
            <a:prstGeom prst="rect">
              <a:avLst/>
            </a:prstGeom>
            <a:solidFill>
              <a:srgbClr val="003044"/>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9" name="Rectangle 4"/>
            <p:cNvSpPr>
              <a:spLocks noChangeArrowheads="1"/>
            </p:cNvSpPr>
            <p:nvPr/>
          </p:nvSpPr>
          <p:spPr bwMode="auto">
            <a:xfrm>
              <a:off x="1" y="6040800"/>
              <a:ext cx="5580111" cy="64800"/>
            </a:xfrm>
            <a:prstGeom prst="rect">
              <a:avLst/>
            </a:prstGeom>
            <a:solidFill>
              <a:srgbClr val="FBAE1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0" name="Rectangle 5"/>
            <p:cNvSpPr>
              <a:spLocks noChangeArrowheads="1"/>
            </p:cNvSpPr>
            <p:nvPr/>
          </p:nvSpPr>
          <p:spPr bwMode="auto">
            <a:xfrm>
              <a:off x="8387653" y="6039146"/>
              <a:ext cx="756347" cy="64800"/>
            </a:xfrm>
            <a:prstGeom prst="rect">
              <a:avLst/>
            </a:prstGeom>
            <a:solidFill>
              <a:srgbClr val="019AA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1" name="Rectangle 6"/>
            <p:cNvSpPr>
              <a:spLocks noChangeArrowheads="1"/>
            </p:cNvSpPr>
            <p:nvPr/>
          </p:nvSpPr>
          <p:spPr bwMode="auto">
            <a:xfrm>
              <a:off x="6661003" y="6039146"/>
              <a:ext cx="1727421" cy="64800"/>
            </a:xfrm>
            <a:prstGeom prst="rect">
              <a:avLst/>
            </a:prstGeom>
            <a:solidFill>
              <a:srgbClr val="82C56A"/>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2" name="Rectangle 7"/>
            <p:cNvSpPr>
              <a:spLocks noChangeArrowheads="1"/>
            </p:cNvSpPr>
            <p:nvPr/>
          </p:nvSpPr>
          <p:spPr bwMode="auto">
            <a:xfrm>
              <a:off x="5580112" y="6040800"/>
              <a:ext cx="1122118" cy="64800"/>
            </a:xfrm>
            <a:prstGeom prst="rect">
              <a:avLst/>
            </a:prstGeom>
            <a:solidFill>
              <a:srgbClr val="00AE61"/>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pic>
          <p:nvPicPr>
            <p:cNvPr id="13" name="Picture 12" descr="J:\X-Strategy\Bullying (up to 8 Sep 2014 only, then Filenet 19-6-3)\bullying prevention\comms and media\Bully-Free Week 2017\Logo\Bullying-free_NZ_NoDate_Reversed.png"/>
            <p:cNvPicPr/>
            <p:nvPr userDrawn="1"/>
          </p:nvPicPr>
          <p:blipFill>
            <a:blip r:embed="rId14" cstate="print"/>
            <a:srcRect/>
            <a:stretch>
              <a:fillRect/>
            </a:stretch>
          </p:blipFill>
          <p:spPr bwMode="auto">
            <a:xfrm>
              <a:off x="6588224" y="6093296"/>
              <a:ext cx="1944216" cy="764704"/>
            </a:xfrm>
            <a:prstGeom prst="rect">
              <a:avLst/>
            </a:prstGeom>
            <a:noFill/>
            <a:ln w="9525">
              <a:noFill/>
              <a:miter lim="800000"/>
              <a:headEnd/>
              <a:tailEnd/>
            </a:ln>
          </p:spPr>
        </p:pic>
      </p:grpSp>
      <p:grpSp>
        <p:nvGrpSpPr>
          <p:cNvPr id="14" name="Group 8"/>
          <p:cNvGrpSpPr>
            <a:grpSpLocks/>
          </p:cNvGrpSpPr>
          <p:nvPr userDrawn="1"/>
        </p:nvGrpSpPr>
        <p:grpSpPr bwMode="auto">
          <a:xfrm>
            <a:off x="-36512" y="1052736"/>
            <a:ext cx="9361040" cy="360586"/>
            <a:chOff x="-5" y="377"/>
            <a:chExt cx="11939" cy="375"/>
          </a:xfrm>
        </p:grpSpPr>
        <p:cxnSp>
          <p:nvCxnSpPr>
            <p:cNvPr id="15" name="AutoShape 9"/>
            <p:cNvCxnSpPr>
              <a:cxnSpLocks noChangeShapeType="1"/>
            </p:cNvCxnSpPr>
            <p:nvPr/>
          </p:nvCxnSpPr>
          <p:spPr bwMode="auto">
            <a:xfrm>
              <a:off x="1" y="541"/>
              <a:ext cx="11933" cy="0"/>
            </a:xfrm>
            <a:prstGeom prst="straightConnector1">
              <a:avLst/>
            </a:prstGeom>
            <a:noFill/>
            <a:ln w="28575">
              <a:solidFill>
                <a:srgbClr val="FBAE16"/>
              </a:solidFill>
              <a:round/>
              <a:headEnd/>
              <a:tailEnd/>
            </a:ln>
          </p:spPr>
        </p:cxnSp>
        <p:cxnSp>
          <p:nvCxnSpPr>
            <p:cNvPr id="16" name="AutoShape 10"/>
            <p:cNvCxnSpPr>
              <a:cxnSpLocks noChangeShapeType="1"/>
            </p:cNvCxnSpPr>
            <p:nvPr/>
          </p:nvCxnSpPr>
          <p:spPr bwMode="auto">
            <a:xfrm>
              <a:off x="-5" y="377"/>
              <a:ext cx="11933" cy="375"/>
            </a:xfrm>
            <a:prstGeom prst="straightConnector1">
              <a:avLst/>
            </a:prstGeom>
            <a:noFill/>
            <a:ln w="28575">
              <a:solidFill>
                <a:srgbClr val="019AA6"/>
              </a:solidFill>
              <a:round/>
              <a:headEnd/>
              <a:tailEnd/>
            </a:ln>
          </p:spPr>
        </p:cxnSp>
        <p:cxnSp>
          <p:nvCxnSpPr>
            <p:cNvPr id="17" name="AutoShape 11"/>
            <p:cNvCxnSpPr>
              <a:cxnSpLocks noChangeShapeType="1"/>
            </p:cNvCxnSpPr>
            <p:nvPr/>
          </p:nvCxnSpPr>
          <p:spPr bwMode="auto">
            <a:xfrm flipV="1">
              <a:off x="4" y="413"/>
              <a:ext cx="11901" cy="266"/>
            </a:xfrm>
            <a:prstGeom prst="straightConnector1">
              <a:avLst/>
            </a:prstGeom>
            <a:noFill/>
            <a:ln w="28575">
              <a:solidFill>
                <a:srgbClr val="82C56A"/>
              </a:solidFill>
              <a:round/>
              <a:headEnd/>
              <a:tailEnd/>
            </a:ln>
          </p:spPr>
        </p:cxnSp>
      </p:gr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www.bullyingfreenz.co.nz/"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1014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 name="Title 1"/>
          <p:cNvSpPr>
            <a:spLocks noGrp="1"/>
          </p:cNvSpPr>
          <p:nvPr>
            <p:ph type="ctrTitle"/>
          </p:nvPr>
        </p:nvSpPr>
        <p:spPr>
          <a:xfrm>
            <a:off x="760040" y="2778497"/>
            <a:ext cx="7772400" cy="4178895"/>
          </a:xfrm>
        </p:spPr>
        <p:txBody>
          <a:bodyPr>
            <a:normAutofit/>
          </a:bodyPr>
          <a:lstStyle/>
          <a:p>
            <a:pPr algn="ctr"/>
            <a:r>
              <a:rPr lang="en-NZ" sz="4400" dirty="0" smtClean="0">
                <a:solidFill>
                  <a:schemeClr val="bg1"/>
                </a:solidFill>
                <a:latin typeface="Arial Rounded MT Bold" pitchFamily="34" charset="0"/>
              </a:rPr>
              <a:t>Bullying Prevention</a:t>
            </a:r>
            <a:br>
              <a:rPr lang="en-NZ" sz="4400" dirty="0" smtClean="0">
                <a:solidFill>
                  <a:schemeClr val="bg1"/>
                </a:solidFill>
                <a:latin typeface="Arial Rounded MT Bold" pitchFamily="34" charset="0"/>
              </a:rPr>
            </a:br>
            <a:r>
              <a:rPr lang="en-NZ" sz="4400" dirty="0" smtClean="0">
                <a:solidFill>
                  <a:schemeClr val="bg1"/>
                </a:solidFill>
                <a:latin typeface="Arial Rounded MT Bold" pitchFamily="34" charset="0"/>
              </a:rPr>
              <a:t>Workshops </a:t>
            </a:r>
            <a:r>
              <a:rPr lang="en-NZ" dirty="0" smtClean="0">
                <a:solidFill>
                  <a:schemeClr val="bg1"/>
                </a:solidFill>
                <a:latin typeface="Arial Rounded MT Bold" pitchFamily="34" charset="0"/>
              </a:rPr>
              <a:t/>
            </a:r>
            <a:br>
              <a:rPr lang="en-NZ" dirty="0" smtClean="0">
                <a:solidFill>
                  <a:schemeClr val="bg1"/>
                </a:solidFill>
                <a:latin typeface="Arial Rounded MT Bold" pitchFamily="34" charset="0"/>
              </a:rPr>
            </a:br>
            <a:r>
              <a:rPr lang="en-NZ" sz="1600" dirty="0" smtClean="0">
                <a:solidFill>
                  <a:schemeClr val="bg1"/>
                </a:solidFill>
                <a:latin typeface="Arial Rounded MT Bold" pitchFamily="34" charset="0"/>
              </a:rPr>
              <a:t/>
            </a:r>
            <a:br>
              <a:rPr lang="en-NZ" sz="1600" dirty="0" smtClean="0">
                <a:solidFill>
                  <a:schemeClr val="bg1"/>
                </a:solidFill>
                <a:latin typeface="Arial Rounded MT Bold" pitchFamily="34" charset="0"/>
              </a:rPr>
            </a:br>
            <a:r>
              <a:rPr lang="en-NZ" sz="3600" dirty="0" smtClean="0">
                <a:solidFill>
                  <a:srgbClr val="FFC000"/>
                </a:solidFill>
                <a:latin typeface="Arial Rounded MT Bold" pitchFamily="34" charset="0"/>
              </a:rPr>
              <a:t>Implementing </a:t>
            </a:r>
            <a:r>
              <a:rPr lang="en-NZ" sz="3600" dirty="0">
                <a:solidFill>
                  <a:srgbClr val="FFC000"/>
                </a:solidFill>
                <a:latin typeface="Arial Rounded MT Bold" pitchFamily="34" charset="0"/>
              </a:rPr>
              <a:t>the Bullying Prevention Guidance </a:t>
            </a:r>
            <a:endParaRPr lang="en-NZ" dirty="0">
              <a:solidFill>
                <a:schemeClr val="bg1"/>
              </a:solidFill>
              <a:latin typeface="Arial Rounded MT Bold" pitchFamily="34" charset="0"/>
            </a:endParaRPr>
          </a:p>
        </p:txBody>
      </p:sp>
      <p:pic>
        <p:nvPicPr>
          <p:cNvPr id="6" name="Picture 5" descr="J:\X-Strategy\Bullying (up to 8 Sep 2014 only, then Filenet 19-6-3)\bullying prevention\comms and media\Bully-Free Week 2017\Logo\Bullying-free_NZ_NoDate_Reversed.png"/>
          <p:cNvPicPr/>
          <p:nvPr/>
        </p:nvPicPr>
        <p:blipFill>
          <a:blip r:embed="rId3" cstate="print"/>
          <a:srcRect/>
          <a:stretch>
            <a:fillRect/>
          </a:stretch>
        </p:blipFill>
        <p:spPr bwMode="auto">
          <a:xfrm>
            <a:off x="1515981" y="692696"/>
            <a:ext cx="6152363" cy="23042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3752"/>
            <a:ext cx="8496944" cy="1143000"/>
          </a:xfrm>
        </p:spPr>
        <p:txBody>
          <a:bodyPr/>
          <a:lstStyle/>
          <a:p>
            <a:r>
              <a:rPr lang="en-NZ" dirty="0" smtClean="0">
                <a:solidFill>
                  <a:schemeClr val="tx2">
                    <a:lumMod val="50000"/>
                  </a:schemeClr>
                </a:solidFill>
                <a:latin typeface="Arial Rounded MT Bold" pitchFamily="34" charset="0"/>
              </a:rPr>
              <a:t>Workshops overview 	</a:t>
            </a:r>
            <a:endParaRPr lang="en-NZ" dirty="0">
              <a:solidFill>
                <a:schemeClr val="tx2">
                  <a:lumMod val="50000"/>
                </a:schemeClr>
              </a:solidFill>
              <a:latin typeface="Arial Rounded MT Bold" pitchFamily="34" charset="0"/>
            </a:endParaRPr>
          </a:p>
        </p:txBody>
      </p:sp>
      <p:sp>
        <p:nvSpPr>
          <p:cNvPr id="3" name="Content Placeholder 2"/>
          <p:cNvSpPr>
            <a:spLocks noGrp="1"/>
          </p:cNvSpPr>
          <p:nvPr>
            <p:ph idx="1"/>
          </p:nvPr>
        </p:nvSpPr>
        <p:spPr>
          <a:xfrm>
            <a:off x="467544" y="1656184"/>
            <a:ext cx="8172400" cy="3933056"/>
          </a:xfrm>
        </p:spPr>
        <p:txBody>
          <a:bodyPr>
            <a:normAutofit/>
          </a:bodyPr>
          <a:lstStyle/>
          <a:p>
            <a:pPr marL="0">
              <a:buNone/>
            </a:pPr>
            <a:r>
              <a:rPr lang="en-NZ" sz="2800" dirty="0" smtClean="0">
                <a:solidFill>
                  <a:schemeClr val="tx2">
                    <a:lumMod val="50000"/>
                  </a:schemeClr>
                </a:solidFill>
                <a:latin typeface="Arial" pitchFamily="34" charset="0"/>
                <a:cs typeface="Arial" pitchFamily="34" charset="0"/>
              </a:rPr>
              <a:t>The following slides are designed to support the delivery of professional development activities for schools through the 10 Bullying Prevention Workshops available on </a:t>
            </a:r>
            <a:r>
              <a:rPr lang="en-NZ" sz="2800" dirty="0" smtClean="0">
                <a:latin typeface="Arial" pitchFamily="34" charset="0"/>
                <a:cs typeface="Arial" pitchFamily="34" charset="0"/>
                <a:hlinkClick r:id="rId3"/>
              </a:rPr>
              <a:t>www.bullyingfreeNZ.co.nz</a:t>
            </a:r>
            <a:endParaRPr lang="en-NZ" sz="2800" dirty="0" smtClean="0">
              <a:latin typeface="Arial" pitchFamily="34" charset="0"/>
              <a:cs typeface="Arial" pitchFamily="34" charset="0"/>
            </a:endParaRPr>
          </a:p>
          <a:p>
            <a:pPr marL="0">
              <a:buNone/>
            </a:pPr>
            <a:endParaRPr lang="en-NZ" sz="2800" dirty="0" smtClean="0">
              <a:latin typeface="Arial" pitchFamily="34" charset="0"/>
              <a:cs typeface="Arial" pitchFamily="34" charset="0"/>
            </a:endParaRPr>
          </a:p>
          <a:p>
            <a:pPr marL="0">
              <a:buNone/>
            </a:pPr>
            <a:r>
              <a:rPr lang="en-NZ" sz="2800" dirty="0" smtClean="0">
                <a:solidFill>
                  <a:schemeClr val="tx2">
                    <a:lumMod val="50000"/>
                  </a:schemeClr>
                </a:solidFill>
                <a:latin typeface="Arial" pitchFamily="34" charset="0"/>
                <a:cs typeface="Arial" pitchFamily="34" charset="0"/>
              </a:rPr>
              <a:t>The materials for each of the workshops will include information about which slides to use for each workshop.</a:t>
            </a:r>
          </a:p>
          <a:p>
            <a:pPr marL="0">
              <a:buNone/>
            </a:pPr>
            <a:endParaRPr lang="en-NZ" sz="600" dirty="0" smtClean="0">
              <a:latin typeface="Arial" pitchFamily="34" charset="0"/>
              <a:cs typeface="Arial" pitchFamily="34" charset="0"/>
            </a:endParaRPr>
          </a:p>
          <a:p>
            <a:pPr marL="0">
              <a:buNone/>
            </a:pPr>
            <a:endParaRPr lang="en-NZ" sz="600" dirty="0">
              <a:latin typeface="Arial" pitchFamily="34" charset="0"/>
              <a:cs typeface="Arial" pitchFamily="34" charset="0"/>
            </a:endParaRPr>
          </a:p>
        </p:txBody>
      </p:sp>
      <p:sp>
        <p:nvSpPr>
          <p:cNvPr id="5" name="TextBox 4"/>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Trainer Slide </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ver.PNG"/>
          <p:cNvPicPr>
            <a:picLocks noGrp="1" noChangeAspect="1"/>
          </p:cNvPicPr>
          <p:nvPr>
            <p:ph idx="1"/>
          </p:nvPr>
        </p:nvPicPr>
        <p:blipFill>
          <a:blip r:embed="rId3" cstate="print"/>
          <a:stretch>
            <a:fillRect/>
          </a:stretch>
        </p:blipFill>
        <p:spPr>
          <a:xfrm>
            <a:off x="2339752" y="134472"/>
            <a:ext cx="4320480" cy="5886816"/>
          </a:xfrm>
        </p:spPr>
      </p:pic>
      <p:sp>
        <p:nvSpPr>
          <p:cNvPr id="13" name="TextBox 12"/>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Trainer Slide </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3752"/>
            <a:ext cx="8686800" cy="1143000"/>
          </a:xfrm>
        </p:spPr>
        <p:txBody>
          <a:bodyPr>
            <a:noAutofit/>
          </a:bodyPr>
          <a:lstStyle/>
          <a:p>
            <a:r>
              <a:rPr lang="en-NZ" sz="3800" dirty="0" smtClean="0">
                <a:solidFill>
                  <a:schemeClr val="tx2">
                    <a:lumMod val="50000"/>
                  </a:schemeClr>
                </a:solidFill>
                <a:latin typeface="Arial Rounded MT Bold" pitchFamily="34" charset="0"/>
              </a:rPr>
              <a:t>Strategies for dealing with bullying</a:t>
            </a:r>
            <a:endParaRPr lang="en-NZ" sz="3800" dirty="0">
              <a:solidFill>
                <a:schemeClr val="tx2">
                  <a:lumMod val="50000"/>
                </a:schemeClr>
              </a:solidFill>
              <a:latin typeface="Arial Rounded MT Bold" pitchFamily="34" charset="0"/>
            </a:endParaRPr>
          </a:p>
        </p:txBody>
      </p:sp>
      <p:graphicFrame>
        <p:nvGraphicFramePr>
          <p:cNvPr id="5" name="Table 4"/>
          <p:cNvGraphicFramePr>
            <a:graphicFrameLocks noGrp="1"/>
          </p:cNvGraphicFramePr>
          <p:nvPr/>
        </p:nvGraphicFramePr>
        <p:xfrm>
          <a:off x="467544" y="1490381"/>
          <a:ext cx="8208912" cy="4458899"/>
        </p:xfrm>
        <a:graphic>
          <a:graphicData uri="http://schemas.openxmlformats.org/drawingml/2006/table">
            <a:tbl>
              <a:tblPr firstRow="1" bandRow="1">
                <a:tableStyleId>{5C22544A-7EE6-4342-B048-85BDC9FD1C3A}</a:tableStyleId>
              </a:tblPr>
              <a:tblGrid>
                <a:gridCol w="4104456"/>
                <a:gridCol w="4104456"/>
              </a:tblGrid>
              <a:tr h="591840">
                <a:tc>
                  <a:txBody>
                    <a:bodyPr/>
                    <a:lstStyle/>
                    <a:p>
                      <a:pPr algn="ctr"/>
                      <a:r>
                        <a:rPr lang="en-NZ" sz="2400" dirty="0" smtClean="0">
                          <a:solidFill>
                            <a:schemeClr val="bg1"/>
                          </a:solidFill>
                          <a:latin typeface="Arial" pitchFamily="34" charset="0"/>
                          <a:cs typeface="Arial" pitchFamily="34" charset="0"/>
                        </a:rPr>
                        <a:t>Preventing</a:t>
                      </a:r>
                      <a:r>
                        <a:rPr lang="en-NZ" sz="2400" baseline="0" dirty="0" smtClean="0">
                          <a:solidFill>
                            <a:schemeClr val="bg1"/>
                          </a:solidFill>
                          <a:latin typeface="Arial" pitchFamily="34" charset="0"/>
                          <a:cs typeface="Arial" pitchFamily="34" charset="0"/>
                        </a:rPr>
                        <a:t> </a:t>
                      </a:r>
                      <a:endParaRPr lang="en-NZ" sz="2400" dirty="0">
                        <a:solidFill>
                          <a:schemeClr val="bg1"/>
                        </a:solidFill>
                        <a:latin typeface="Arial" pitchFamily="34" charset="0"/>
                        <a:cs typeface="Arial" pitchFamily="34" charset="0"/>
                      </a:endParaRPr>
                    </a:p>
                  </a:txBody>
                  <a:tcPr>
                    <a:solidFill>
                      <a:schemeClr val="accent5">
                        <a:lumMod val="75000"/>
                      </a:schemeClr>
                    </a:solidFill>
                  </a:tcPr>
                </a:tc>
                <a:tc>
                  <a:txBody>
                    <a:bodyPr/>
                    <a:lstStyle/>
                    <a:p>
                      <a:pPr algn="ctr"/>
                      <a:r>
                        <a:rPr lang="en-NZ" sz="2400" dirty="0" smtClean="0">
                          <a:solidFill>
                            <a:schemeClr val="bg1"/>
                          </a:solidFill>
                          <a:latin typeface="Arial" pitchFamily="34" charset="0"/>
                          <a:cs typeface="Arial" pitchFamily="34" charset="0"/>
                        </a:rPr>
                        <a:t>Responding </a:t>
                      </a:r>
                      <a:endParaRPr lang="en-NZ" sz="2400" dirty="0">
                        <a:solidFill>
                          <a:schemeClr val="bg1"/>
                        </a:solidFill>
                        <a:latin typeface="Arial" pitchFamily="34" charset="0"/>
                        <a:cs typeface="Arial" pitchFamily="34" charset="0"/>
                      </a:endParaRPr>
                    </a:p>
                  </a:txBody>
                  <a:tcPr>
                    <a:solidFill>
                      <a:schemeClr val="accent5">
                        <a:lumMod val="75000"/>
                      </a:schemeClr>
                    </a:solidFill>
                  </a:tcPr>
                </a:tc>
              </a:tr>
              <a:tr h="576064">
                <a:tc>
                  <a:txBody>
                    <a:bodyPr/>
                    <a:lstStyle/>
                    <a:p>
                      <a:r>
                        <a:rPr lang="en-NZ" sz="2200" dirty="0" smtClean="0">
                          <a:solidFill>
                            <a:schemeClr val="tx2">
                              <a:lumMod val="50000"/>
                            </a:schemeClr>
                          </a:solidFill>
                          <a:latin typeface="Arial" pitchFamily="34" charset="0"/>
                          <a:cs typeface="Arial" pitchFamily="34" charset="0"/>
                        </a:rPr>
                        <a:t>Direct</a:t>
                      </a:r>
                      <a:r>
                        <a:rPr lang="en-NZ" sz="2200" baseline="0" dirty="0" smtClean="0">
                          <a:solidFill>
                            <a:schemeClr val="tx2">
                              <a:lumMod val="50000"/>
                            </a:schemeClr>
                          </a:solidFill>
                          <a:latin typeface="Arial" pitchFamily="34" charset="0"/>
                          <a:cs typeface="Arial" pitchFamily="34" charset="0"/>
                        </a:rPr>
                        <a:t> teaching </a:t>
                      </a:r>
                      <a:endParaRPr lang="en-NZ" sz="2200" dirty="0">
                        <a:solidFill>
                          <a:schemeClr val="tx2">
                            <a:lumMod val="50000"/>
                          </a:schemeClr>
                        </a:solidFill>
                        <a:latin typeface="Arial" pitchFamily="34" charset="0"/>
                        <a:cs typeface="Arial" pitchFamily="34" charset="0"/>
                      </a:endParaRPr>
                    </a:p>
                  </a:txBody>
                  <a:tcPr>
                    <a:solidFill>
                      <a:schemeClr val="accent5">
                        <a:lumMod val="20000"/>
                        <a:lumOff val="80000"/>
                      </a:schemeClr>
                    </a:solidFill>
                  </a:tcPr>
                </a:tc>
                <a:tc>
                  <a:txBody>
                    <a:bodyPr/>
                    <a:lstStyle/>
                    <a:p>
                      <a:r>
                        <a:rPr lang="en-NZ" sz="2200" dirty="0" smtClean="0">
                          <a:solidFill>
                            <a:schemeClr val="tx2">
                              <a:lumMod val="50000"/>
                            </a:schemeClr>
                          </a:solidFill>
                          <a:latin typeface="Arial" pitchFamily="34" charset="0"/>
                          <a:cs typeface="Arial" pitchFamily="34" charset="0"/>
                        </a:rPr>
                        <a:t>Restorative methods </a:t>
                      </a:r>
                      <a:endParaRPr lang="en-NZ" sz="2200" dirty="0">
                        <a:solidFill>
                          <a:schemeClr val="tx2">
                            <a:lumMod val="50000"/>
                          </a:schemeClr>
                        </a:solidFill>
                        <a:latin typeface="Arial" pitchFamily="34" charset="0"/>
                        <a:cs typeface="Arial" pitchFamily="34" charset="0"/>
                      </a:endParaRPr>
                    </a:p>
                  </a:txBody>
                  <a:tcPr>
                    <a:solidFill>
                      <a:schemeClr val="accent5">
                        <a:lumMod val="20000"/>
                        <a:lumOff val="80000"/>
                      </a:schemeClr>
                    </a:solidFill>
                  </a:tcPr>
                </a:tc>
              </a:tr>
              <a:tr h="770715">
                <a:tc>
                  <a:txBody>
                    <a:bodyPr/>
                    <a:lstStyle/>
                    <a:p>
                      <a:r>
                        <a:rPr lang="en-NZ" sz="2200" dirty="0" smtClean="0">
                          <a:solidFill>
                            <a:schemeClr val="tx2">
                              <a:lumMod val="50000"/>
                            </a:schemeClr>
                          </a:solidFill>
                          <a:latin typeface="Arial" pitchFamily="34" charset="0"/>
                          <a:cs typeface="Arial" pitchFamily="34" charset="0"/>
                        </a:rPr>
                        <a:t>Developing a School ethos</a:t>
                      </a:r>
                      <a:r>
                        <a:rPr lang="en-NZ" sz="2200" baseline="0" dirty="0" smtClean="0">
                          <a:solidFill>
                            <a:schemeClr val="tx2">
                              <a:lumMod val="50000"/>
                            </a:schemeClr>
                          </a:solidFill>
                          <a:latin typeface="Arial" pitchFamily="34" charset="0"/>
                          <a:cs typeface="Arial" pitchFamily="34" charset="0"/>
                        </a:rPr>
                        <a:t> </a:t>
                      </a:r>
                      <a:endParaRPr lang="en-NZ" sz="2200" dirty="0">
                        <a:solidFill>
                          <a:schemeClr val="tx2">
                            <a:lumMod val="50000"/>
                          </a:schemeClr>
                        </a:solidFill>
                        <a:latin typeface="Arial" pitchFamily="34" charset="0"/>
                        <a:cs typeface="Arial" pitchFamily="34" charset="0"/>
                      </a:endParaRPr>
                    </a:p>
                  </a:txBody>
                  <a:tcPr>
                    <a:solidFill>
                      <a:schemeClr val="accent5">
                        <a:lumMod val="20000"/>
                        <a:lumOff val="80000"/>
                      </a:schemeClr>
                    </a:solidFill>
                  </a:tcPr>
                </a:tc>
                <a:tc>
                  <a:txBody>
                    <a:bodyPr/>
                    <a:lstStyle/>
                    <a:p>
                      <a:r>
                        <a:rPr lang="en-NZ" sz="2200" dirty="0" smtClean="0">
                          <a:solidFill>
                            <a:schemeClr val="tx2">
                              <a:lumMod val="50000"/>
                            </a:schemeClr>
                          </a:solidFill>
                          <a:latin typeface="Arial" pitchFamily="34" charset="0"/>
                          <a:cs typeface="Arial" pitchFamily="34" charset="0"/>
                        </a:rPr>
                        <a:t>Method of Shared Concern / Undercover teams / Problem solving teams </a:t>
                      </a:r>
                      <a:endParaRPr lang="en-NZ" sz="2200" dirty="0">
                        <a:solidFill>
                          <a:schemeClr val="tx2">
                            <a:lumMod val="50000"/>
                          </a:schemeClr>
                        </a:solidFill>
                        <a:latin typeface="Arial" pitchFamily="34" charset="0"/>
                        <a:cs typeface="Arial" pitchFamily="34" charset="0"/>
                      </a:endParaRPr>
                    </a:p>
                  </a:txBody>
                  <a:tcPr>
                    <a:solidFill>
                      <a:schemeClr val="accent5">
                        <a:lumMod val="20000"/>
                        <a:lumOff val="80000"/>
                      </a:schemeClr>
                    </a:solidFill>
                  </a:tcPr>
                </a:tc>
              </a:tr>
              <a:tr h="770715">
                <a:tc>
                  <a:txBody>
                    <a:bodyPr/>
                    <a:lstStyle/>
                    <a:p>
                      <a:r>
                        <a:rPr lang="en-NZ" sz="2200" dirty="0" smtClean="0">
                          <a:solidFill>
                            <a:schemeClr val="tx2">
                              <a:lumMod val="50000"/>
                            </a:schemeClr>
                          </a:solidFill>
                          <a:latin typeface="Arial" pitchFamily="34" charset="0"/>
                          <a:cs typeface="Arial" pitchFamily="34" charset="0"/>
                        </a:rPr>
                        <a:t>Developing</a:t>
                      </a:r>
                      <a:r>
                        <a:rPr lang="en-NZ" sz="2200" baseline="0" dirty="0" smtClean="0">
                          <a:solidFill>
                            <a:schemeClr val="tx2">
                              <a:lumMod val="50000"/>
                            </a:schemeClr>
                          </a:solidFill>
                          <a:latin typeface="Arial" pitchFamily="34" charset="0"/>
                          <a:cs typeface="Arial" pitchFamily="34" charset="0"/>
                        </a:rPr>
                        <a:t> an anti-bullying policy </a:t>
                      </a:r>
                      <a:endParaRPr lang="en-NZ" sz="2200" dirty="0">
                        <a:solidFill>
                          <a:schemeClr val="tx2">
                            <a:lumMod val="50000"/>
                          </a:schemeClr>
                        </a:solidFill>
                        <a:latin typeface="Arial" pitchFamily="34" charset="0"/>
                        <a:cs typeface="Arial" pitchFamily="34" charset="0"/>
                      </a:endParaRPr>
                    </a:p>
                  </a:txBody>
                  <a:tcPr>
                    <a:solidFill>
                      <a:schemeClr val="accent5">
                        <a:lumMod val="20000"/>
                        <a:lumOff val="80000"/>
                      </a:schemeClr>
                    </a:solidFill>
                  </a:tcPr>
                </a:tc>
                <a:tc>
                  <a:txBody>
                    <a:bodyPr/>
                    <a:lstStyle/>
                    <a:p>
                      <a:r>
                        <a:rPr lang="en-NZ" sz="2200" dirty="0" smtClean="0">
                          <a:solidFill>
                            <a:schemeClr val="tx2">
                              <a:lumMod val="50000"/>
                            </a:schemeClr>
                          </a:solidFill>
                          <a:latin typeface="Arial" pitchFamily="34" charset="0"/>
                          <a:cs typeface="Arial" pitchFamily="34" charset="0"/>
                        </a:rPr>
                        <a:t>Solution Focused Discussions </a:t>
                      </a:r>
                      <a:endParaRPr lang="en-NZ" sz="2200" dirty="0">
                        <a:solidFill>
                          <a:schemeClr val="tx2">
                            <a:lumMod val="50000"/>
                          </a:schemeClr>
                        </a:solidFill>
                        <a:latin typeface="Arial" pitchFamily="34" charset="0"/>
                        <a:cs typeface="Arial" pitchFamily="34" charset="0"/>
                      </a:endParaRPr>
                    </a:p>
                  </a:txBody>
                  <a:tcPr>
                    <a:solidFill>
                      <a:schemeClr val="accent5">
                        <a:lumMod val="20000"/>
                        <a:lumOff val="80000"/>
                      </a:schemeClr>
                    </a:solidFill>
                  </a:tcPr>
                </a:tc>
              </a:tr>
              <a:tr h="652285">
                <a:tc>
                  <a:txBody>
                    <a:bodyPr/>
                    <a:lstStyle/>
                    <a:p>
                      <a:r>
                        <a:rPr lang="en-NZ" sz="2200" dirty="0" smtClean="0">
                          <a:solidFill>
                            <a:schemeClr val="tx2">
                              <a:lumMod val="50000"/>
                            </a:schemeClr>
                          </a:solidFill>
                          <a:latin typeface="Arial" pitchFamily="34" charset="0"/>
                          <a:cs typeface="Arial" pitchFamily="34" charset="0"/>
                        </a:rPr>
                        <a:t>Wellbeing in schools survey </a:t>
                      </a:r>
                      <a:endParaRPr lang="en-NZ" sz="2200" dirty="0">
                        <a:solidFill>
                          <a:schemeClr val="tx2">
                            <a:lumMod val="50000"/>
                          </a:schemeClr>
                        </a:solidFill>
                        <a:latin typeface="Arial" pitchFamily="34" charset="0"/>
                        <a:cs typeface="Arial" pitchFamily="34" charset="0"/>
                      </a:endParaRPr>
                    </a:p>
                  </a:txBody>
                  <a:tcPr>
                    <a:solidFill>
                      <a:schemeClr val="accent5">
                        <a:lumMod val="20000"/>
                        <a:lumOff val="80000"/>
                      </a:schemeClr>
                    </a:solidFill>
                  </a:tcPr>
                </a:tc>
                <a:tc>
                  <a:txBody>
                    <a:bodyPr/>
                    <a:lstStyle/>
                    <a:p>
                      <a:r>
                        <a:rPr lang="en-NZ" sz="2200" dirty="0" smtClean="0">
                          <a:solidFill>
                            <a:schemeClr val="tx2">
                              <a:lumMod val="50000"/>
                            </a:schemeClr>
                          </a:solidFill>
                          <a:latin typeface="Arial" pitchFamily="34" charset="0"/>
                          <a:cs typeface="Arial" pitchFamily="34" charset="0"/>
                        </a:rPr>
                        <a:t>School sanction</a:t>
                      </a:r>
                      <a:r>
                        <a:rPr lang="en-NZ" sz="2200" baseline="0" dirty="0" smtClean="0">
                          <a:solidFill>
                            <a:schemeClr val="tx2">
                              <a:lumMod val="50000"/>
                            </a:schemeClr>
                          </a:solidFill>
                          <a:latin typeface="Arial" pitchFamily="34" charset="0"/>
                          <a:cs typeface="Arial" pitchFamily="34" charset="0"/>
                        </a:rPr>
                        <a:t> systems </a:t>
                      </a:r>
                      <a:endParaRPr lang="en-NZ" sz="2200" dirty="0">
                        <a:solidFill>
                          <a:schemeClr val="tx2">
                            <a:lumMod val="50000"/>
                          </a:schemeClr>
                        </a:solidFill>
                        <a:latin typeface="Arial" pitchFamily="34" charset="0"/>
                        <a:cs typeface="Arial" pitchFamily="34" charset="0"/>
                      </a:endParaRPr>
                    </a:p>
                  </a:txBody>
                  <a:tcPr>
                    <a:solidFill>
                      <a:schemeClr val="accent5">
                        <a:lumMod val="20000"/>
                        <a:lumOff val="80000"/>
                      </a:schemeClr>
                    </a:solidFill>
                  </a:tcPr>
                </a:tc>
              </a:tr>
              <a:tr h="770715">
                <a:tc>
                  <a:txBody>
                    <a:bodyPr/>
                    <a:lstStyle/>
                    <a:p>
                      <a:r>
                        <a:rPr lang="en-NZ" sz="2200" dirty="0" smtClean="0">
                          <a:solidFill>
                            <a:schemeClr val="tx2">
                              <a:lumMod val="50000"/>
                            </a:schemeClr>
                          </a:solidFill>
                          <a:latin typeface="Arial" pitchFamily="34" charset="0"/>
                          <a:cs typeface="Arial" pitchFamily="34" charset="0"/>
                        </a:rPr>
                        <a:t>Peer mediation </a:t>
                      </a:r>
                      <a:endParaRPr lang="en-NZ" sz="2200" dirty="0">
                        <a:solidFill>
                          <a:schemeClr val="tx2">
                            <a:lumMod val="50000"/>
                          </a:schemeClr>
                        </a:solidFill>
                        <a:latin typeface="Arial" pitchFamily="34" charset="0"/>
                        <a:cs typeface="Arial" pitchFamily="34" charset="0"/>
                      </a:endParaRPr>
                    </a:p>
                  </a:txBody>
                  <a:tcPr>
                    <a:solidFill>
                      <a:schemeClr val="accent5">
                        <a:lumMod val="20000"/>
                        <a:lumOff val="80000"/>
                      </a:schemeClr>
                    </a:solidFill>
                  </a:tcPr>
                </a:tc>
                <a:tc>
                  <a:txBody>
                    <a:bodyPr/>
                    <a:lstStyle/>
                    <a:p>
                      <a:r>
                        <a:rPr lang="en-NZ" sz="2200" dirty="0" smtClean="0">
                          <a:solidFill>
                            <a:schemeClr val="tx2">
                              <a:lumMod val="50000"/>
                            </a:schemeClr>
                          </a:solidFill>
                          <a:latin typeface="Arial" pitchFamily="34" charset="0"/>
                          <a:cs typeface="Arial" pitchFamily="34" charset="0"/>
                        </a:rPr>
                        <a:t>Outside agencies </a:t>
                      </a:r>
                      <a:endParaRPr lang="en-NZ" sz="2200" dirty="0">
                        <a:solidFill>
                          <a:schemeClr val="tx2">
                            <a:lumMod val="50000"/>
                          </a:schemeClr>
                        </a:solidFill>
                        <a:latin typeface="Arial" pitchFamily="34" charset="0"/>
                        <a:cs typeface="Arial" pitchFamily="34" charset="0"/>
                      </a:endParaRPr>
                    </a:p>
                  </a:txBody>
                  <a:tcPr>
                    <a:solidFill>
                      <a:schemeClr val="accent5">
                        <a:lumMod val="20000"/>
                        <a:lumOff val="80000"/>
                      </a:schemeClr>
                    </a:solidFill>
                  </a:tcPr>
                </a:tc>
              </a:tr>
            </a:tbl>
          </a:graphicData>
        </a:graphic>
      </p:graphicFrame>
      <p:sp>
        <p:nvSpPr>
          <p:cNvPr id="4" name="TextBox 3"/>
          <p:cNvSpPr txBox="1"/>
          <p:nvPr/>
        </p:nvSpPr>
        <p:spPr>
          <a:xfrm>
            <a:off x="611560" y="6237312"/>
            <a:ext cx="2592288"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Workshops 5 </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28" y="-18256"/>
            <a:ext cx="9612560" cy="1143000"/>
          </a:xfrm>
        </p:spPr>
        <p:txBody>
          <a:bodyPr>
            <a:noAutofit/>
          </a:bodyPr>
          <a:lstStyle/>
          <a:p>
            <a:r>
              <a:rPr lang="en-NZ" sz="3800" spc="-100" dirty="0" smtClean="0">
                <a:solidFill>
                  <a:schemeClr val="tx2">
                    <a:lumMod val="50000"/>
                  </a:schemeClr>
                </a:solidFill>
                <a:latin typeface="Arial Rounded MT Bold" pitchFamily="34" charset="0"/>
              </a:rPr>
              <a:t>Preventing bullying and the curriculum </a:t>
            </a:r>
            <a:endParaRPr lang="en-NZ" sz="3800" spc="-100" dirty="0">
              <a:solidFill>
                <a:schemeClr val="tx2">
                  <a:lumMod val="50000"/>
                </a:schemeClr>
              </a:solidFill>
              <a:latin typeface="Arial Rounded MT Bold" pitchFamily="34" charset="0"/>
            </a:endParaRPr>
          </a:p>
        </p:txBody>
      </p:sp>
      <p:sp>
        <p:nvSpPr>
          <p:cNvPr id="3" name="Content Placeholder 2"/>
          <p:cNvSpPr>
            <a:spLocks noGrp="1"/>
          </p:cNvSpPr>
          <p:nvPr>
            <p:ph idx="1"/>
          </p:nvPr>
        </p:nvSpPr>
        <p:spPr>
          <a:xfrm>
            <a:off x="251520" y="1484784"/>
            <a:ext cx="8640960" cy="5400600"/>
          </a:xfrm>
        </p:spPr>
        <p:txBody>
          <a:bodyPr>
            <a:noAutofit/>
          </a:bodyPr>
          <a:lstStyle/>
          <a:p>
            <a:pPr marL="0" indent="0">
              <a:buNone/>
            </a:pPr>
            <a:r>
              <a:rPr lang="en-US" sz="2200" dirty="0" smtClean="0">
                <a:solidFill>
                  <a:schemeClr val="tx2">
                    <a:lumMod val="50000"/>
                  </a:schemeClr>
                </a:solidFill>
                <a:latin typeface="Arial" pitchFamily="34" charset="0"/>
                <a:cs typeface="Arial" pitchFamily="34" charset="0"/>
              </a:rPr>
              <a:t>For maximum impact, bullying prevention approaches should align with good teaching practice and the New Zealand Curriculum/Te Marautanga o Aotearoa, e.g. as part of </a:t>
            </a:r>
            <a:r>
              <a:rPr lang="en-NZ" sz="2200" dirty="0" smtClean="0">
                <a:solidFill>
                  <a:schemeClr val="tx2">
                    <a:lumMod val="50000"/>
                  </a:schemeClr>
                </a:solidFill>
                <a:latin typeface="Arial" pitchFamily="34" charset="0"/>
                <a:cs typeface="Arial" pitchFamily="34" charset="0"/>
              </a:rPr>
              <a:t>teaching key competencies:</a:t>
            </a:r>
          </a:p>
          <a:p>
            <a:pPr marL="0" indent="0">
              <a:buNone/>
            </a:pPr>
            <a:endParaRPr lang="en-NZ" sz="900" dirty="0" smtClean="0">
              <a:solidFill>
                <a:schemeClr val="tx2">
                  <a:lumMod val="50000"/>
                </a:schemeClr>
              </a:solidFill>
              <a:latin typeface="Arial" pitchFamily="34" charset="0"/>
              <a:cs typeface="Arial" pitchFamily="34" charset="0"/>
            </a:endParaRPr>
          </a:p>
          <a:p>
            <a:pPr marL="342000" indent="-342000">
              <a:buFont typeface="Arial" pitchFamily="34" charset="0"/>
              <a:buChar char="•"/>
            </a:pPr>
            <a:r>
              <a:rPr lang="en-US" sz="2200" b="1" dirty="0" smtClean="0">
                <a:solidFill>
                  <a:schemeClr val="tx2">
                    <a:lumMod val="50000"/>
                  </a:schemeClr>
                </a:solidFill>
                <a:latin typeface="Arial" pitchFamily="34" charset="0"/>
                <a:cs typeface="Arial" pitchFamily="34" charset="0"/>
              </a:rPr>
              <a:t>managing self </a:t>
            </a:r>
            <a:r>
              <a:rPr lang="en-US" sz="2200" dirty="0" smtClean="0">
                <a:solidFill>
                  <a:schemeClr val="tx2">
                    <a:lumMod val="50000"/>
                  </a:schemeClr>
                </a:solidFill>
                <a:latin typeface="Arial" pitchFamily="34" charset="0"/>
                <a:cs typeface="Arial" pitchFamily="34" charset="0"/>
              </a:rPr>
              <a:t>–self-motivation, a can-do attitude, and students seeing themselves as capable learners</a:t>
            </a:r>
          </a:p>
          <a:p>
            <a:pPr marL="342000" indent="-342000">
              <a:buFont typeface="Arial" pitchFamily="34" charset="0"/>
              <a:buChar char="•"/>
            </a:pPr>
            <a:endParaRPr lang="en-US" sz="900" dirty="0" smtClean="0">
              <a:solidFill>
                <a:schemeClr val="tx2">
                  <a:lumMod val="50000"/>
                </a:schemeClr>
              </a:solidFill>
              <a:latin typeface="Arial" pitchFamily="34" charset="0"/>
              <a:cs typeface="Arial" pitchFamily="34" charset="0"/>
            </a:endParaRPr>
          </a:p>
          <a:p>
            <a:pPr marL="342000" indent="-342000">
              <a:buFont typeface="Arial" pitchFamily="34" charset="0"/>
              <a:buChar char="•"/>
            </a:pPr>
            <a:r>
              <a:rPr lang="en-US" sz="2200" b="1" dirty="0" smtClean="0">
                <a:solidFill>
                  <a:schemeClr val="tx2">
                    <a:lumMod val="50000"/>
                  </a:schemeClr>
                </a:solidFill>
                <a:latin typeface="Arial" pitchFamily="34" charset="0"/>
                <a:cs typeface="Arial" pitchFamily="34" charset="0"/>
              </a:rPr>
              <a:t>relating to others </a:t>
            </a:r>
            <a:r>
              <a:rPr lang="en-US" sz="2200" dirty="0" smtClean="0">
                <a:solidFill>
                  <a:schemeClr val="tx2">
                    <a:lumMod val="50000"/>
                  </a:schemeClr>
                </a:solidFill>
                <a:latin typeface="Arial" pitchFamily="34" charset="0"/>
                <a:cs typeface="Arial" pitchFamily="34" charset="0"/>
              </a:rPr>
              <a:t>– interacting effectively with a diverse range of people in a variety of contexts</a:t>
            </a:r>
          </a:p>
          <a:p>
            <a:pPr marL="342000" indent="-342000">
              <a:buFont typeface="Arial" pitchFamily="34" charset="0"/>
              <a:buChar char="•"/>
            </a:pPr>
            <a:endParaRPr lang="en-US" sz="900" dirty="0" smtClean="0">
              <a:solidFill>
                <a:schemeClr val="tx2">
                  <a:lumMod val="50000"/>
                </a:schemeClr>
              </a:solidFill>
              <a:latin typeface="Arial" pitchFamily="34" charset="0"/>
              <a:cs typeface="Arial" pitchFamily="34" charset="0"/>
            </a:endParaRPr>
          </a:p>
          <a:p>
            <a:pPr marL="342000" indent="-342000">
              <a:buFont typeface="Arial" pitchFamily="34" charset="0"/>
              <a:buChar char="•"/>
            </a:pPr>
            <a:r>
              <a:rPr lang="en-US" sz="2200" b="1" dirty="0" smtClean="0">
                <a:solidFill>
                  <a:schemeClr val="tx2">
                    <a:lumMod val="50000"/>
                  </a:schemeClr>
                </a:solidFill>
                <a:latin typeface="Arial" pitchFamily="34" charset="0"/>
                <a:cs typeface="Arial" pitchFamily="34" charset="0"/>
              </a:rPr>
              <a:t>participating and contributing </a:t>
            </a:r>
            <a:r>
              <a:rPr lang="en-US" sz="2200" dirty="0" smtClean="0">
                <a:solidFill>
                  <a:schemeClr val="tx2">
                    <a:lumMod val="50000"/>
                  </a:schemeClr>
                </a:solidFill>
                <a:latin typeface="Arial" pitchFamily="34" charset="0"/>
                <a:cs typeface="Arial" pitchFamily="34" charset="0"/>
              </a:rPr>
              <a:t>–being actively involved in communities, including family, whānau, school and groups based on a common interest or culture.</a:t>
            </a:r>
            <a:endParaRPr lang="en-NZ" sz="2200" dirty="0">
              <a:solidFill>
                <a:schemeClr val="tx2">
                  <a:lumMod val="50000"/>
                </a:schemeClr>
              </a:solidFill>
              <a:latin typeface="Arial" pitchFamily="34" charset="0"/>
              <a:cs typeface="Arial" pitchFamily="34" charset="0"/>
            </a:endParaRPr>
          </a:p>
        </p:txBody>
      </p:sp>
      <p:sp>
        <p:nvSpPr>
          <p:cNvPr id="5" name="TextBox 4"/>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5</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1602</TotalTime>
  <Words>327</Words>
  <Application>Microsoft Office PowerPoint</Application>
  <PresentationFormat>On-screen Show (4:3)</PresentationFormat>
  <Paragraphs>40</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Bullying Prevention Workshops   Implementing the Bullying Prevention Guidance </vt:lpstr>
      <vt:lpstr>Workshops overview  </vt:lpstr>
      <vt:lpstr>Slide 3</vt:lpstr>
      <vt:lpstr>Strategies for dealing with bullying</vt:lpstr>
      <vt:lpstr>Preventing bullying and the curriculum </vt:lpstr>
    </vt:vector>
  </TitlesOfParts>
  <Company>Ministry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 Prevention Workshops</dc:title>
  <dc:creator>Karen Harris</dc:creator>
  <cp:lastModifiedBy>Claire John</cp:lastModifiedBy>
  <cp:revision>165</cp:revision>
  <dcterms:created xsi:type="dcterms:W3CDTF">2017-01-09T20:09:54Z</dcterms:created>
  <dcterms:modified xsi:type="dcterms:W3CDTF">2017-05-17T00:33:10Z</dcterms:modified>
</cp:coreProperties>
</file>