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7"/>
  </p:notesMasterIdLst>
  <p:sldIdLst>
    <p:sldId id="292" r:id="rId2"/>
    <p:sldId id="293" r:id="rId3"/>
    <p:sldId id="294" r:id="rId4"/>
    <p:sldId id="300" r:id="rId5"/>
    <p:sldId id="30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4"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27384"/>
            <a:ext cx="8229600" cy="1143000"/>
          </a:xfrm>
        </p:spPr>
        <p:txBody>
          <a:bodyPr>
            <a:normAutofit/>
          </a:bodyPr>
          <a:lstStyle/>
          <a:p>
            <a:r>
              <a:rPr lang="en-NZ" sz="4300" dirty="0" smtClean="0">
                <a:solidFill>
                  <a:schemeClr val="tx2">
                    <a:lumMod val="50000"/>
                  </a:schemeClr>
                </a:solidFill>
                <a:latin typeface="Arial Rounded MT Bold" pitchFamily="34" charset="0"/>
              </a:rPr>
              <a:t>Preventing Bullying Policy </a:t>
            </a:r>
            <a:endParaRPr lang="en-NZ" sz="4300"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179512" y="1340768"/>
            <a:ext cx="8964488" cy="4525963"/>
          </a:xfrm>
        </p:spPr>
        <p:txBody>
          <a:bodyPr>
            <a:noAutofit/>
          </a:bodyPr>
          <a:lstStyle/>
          <a:p>
            <a:pPr marL="342000"/>
            <a:r>
              <a:rPr lang="en-US" sz="2200" dirty="0" smtClean="0">
                <a:solidFill>
                  <a:schemeClr val="tx2">
                    <a:lumMod val="50000"/>
                  </a:schemeClr>
                </a:solidFill>
                <a:latin typeface="Arial" pitchFamily="34" charset="0"/>
                <a:cs typeface="Arial" pitchFamily="34" charset="0"/>
              </a:rPr>
              <a:t>Bullying behavior is likely to be occurring  in all schools, whether or not we are aware of it. </a:t>
            </a:r>
          </a:p>
          <a:p>
            <a:pPr marL="342000"/>
            <a:endParaRPr lang="en-US" sz="900" dirty="0" smtClean="0">
              <a:solidFill>
                <a:schemeClr val="tx2">
                  <a:lumMod val="50000"/>
                </a:schemeClr>
              </a:solidFill>
              <a:latin typeface="Arial" pitchFamily="34" charset="0"/>
              <a:cs typeface="Arial" pitchFamily="34" charset="0"/>
            </a:endParaRPr>
          </a:p>
          <a:p>
            <a:pPr marL="342000"/>
            <a:r>
              <a:rPr lang="en-US" sz="2200" dirty="0" smtClean="0">
                <a:solidFill>
                  <a:schemeClr val="tx2">
                    <a:lumMod val="50000"/>
                  </a:schemeClr>
                </a:solidFill>
                <a:latin typeface="Arial" pitchFamily="34" charset="0"/>
                <a:cs typeface="Arial" pitchFamily="34" charset="0"/>
              </a:rPr>
              <a:t>To meet the NAG 5 requirements for a safe physical and emotional school environment, all schools should have a policy that defines bullying and sets out how the school community will address it. </a:t>
            </a:r>
          </a:p>
          <a:p>
            <a:pPr marL="342000"/>
            <a:endParaRPr lang="en-US" sz="800" dirty="0" smtClean="0">
              <a:solidFill>
                <a:schemeClr val="tx2">
                  <a:lumMod val="50000"/>
                </a:schemeClr>
              </a:solidFill>
              <a:latin typeface="Arial" pitchFamily="34" charset="0"/>
              <a:cs typeface="Arial" pitchFamily="34" charset="0"/>
            </a:endParaRPr>
          </a:p>
          <a:p>
            <a:pPr marL="342000"/>
            <a:r>
              <a:rPr lang="en-US" sz="2200" dirty="0" smtClean="0">
                <a:solidFill>
                  <a:schemeClr val="tx2">
                    <a:lumMod val="50000"/>
                  </a:schemeClr>
                </a:solidFill>
                <a:latin typeface="Arial" pitchFamily="34" charset="0"/>
                <a:cs typeface="Arial" pitchFamily="34" charset="0"/>
              </a:rPr>
              <a:t>This can be a standalone policy or part of an overarching behavior or safe school policy. </a:t>
            </a:r>
          </a:p>
          <a:p>
            <a:pPr marL="342000"/>
            <a:endParaRPr lang="en-US" sz="700" dirty="0" smtClean="0">
              <a:solidFill>
                <a:schemeClr val="tx2">
                  <a:lumMod val="50000"/>
                </a:schemeClr>
              </a:solidFill>
              <a:latin typeface="Arial" pitchFamily="34" charset="0"/>
              <a:cs typeface="Arial" pitchFamily="34" charset="0"/>
            </a:endParaRPr>
          </a:p>
          <a:p>
            <a:pPr marL="342000"/>
            <a:r>
              <a:rPr lang="en-US" sz="2200" dirty="0" smtClean="0">
                <a:solidFill>
                  <a:schemeClr val="tx2">
                    <a:lumMod val="50000"/>
                  </a:schemeClr>
                </a:solidFill>
                <a:latin typeface="Arial" pitchFamily="34" charset="0"/>
                <a:cs typeface="Arial" pitchFamily="34" charset="0"/>
              </a:rPr>
              <a:t>Policy will include </a:t>
            </a:r>
            <a:r>
              <a:rPr lang="en-US" sz="2200" dirty="0" err="1" smtClean="0">
                <a:solidFill>
                  <a:schemeClr val="tx2">
                    <a:lumMod val="50000"/>
                  </a:schemeClr>
                </a:solidFill>
                <a:latin typeface="Arial" pitchFamily="34" charset="0"/>
                <a:cs typeface="Arial" pitchFamily="34" charset="0"/>
              </a:rPr>
              <a:t>cyberbullying</a:t>
            </a:r>
            <a:r>
              <a:rPr lang="en-US" sz="2200" dirty="0" smtClean="0">
                <a:solidFill>
                  <a:schemeClr val="tx2">
                    <a:lumMod val="50000"/>
                  </a:schemeClr>
                </a:solidFill>
                <a:latin typeface="Arial" pitchFamily="34" charset="0"/>
                <a:cs typeface="Arial" pitchFamily="34" charset="0"/>
              </a:rPr>
              <a:t> and will be part of a school’s wider approach to promoting social wellbeing and positive student interactions. </a:t>
            </a:r>
          </a:p>
          <a:p>
            <a:pPr marL="342000"/>
            <a:endParaRPr lang="en-US" sz="600" dirty="0" smtClean="0">
              <a:solidFill>
                <a:schemeClr val="tx2">
                  <a:lumMod val="50000"/>
                </a:schemeClr>
              </a:solidFill>
              <a:latin typeface="Arial" pitchFamily="34" charset="0"/>
              <a:cs typeface="Arial" pitchFamily="34" charset="0"/>
            </a:endParaRPr>
          </a:p>
          <a:p>
            <a:pPr marL="342000"/>
            <a:r>
              <a:rPr lang="en-US" sz="2200" dirty="0" smtClean="0">
                <a:solidFill>
                  <a:schemeClr val="tx2">
                    <a:lumMod val="50000"/>
                  </a:schemeClr>
                </a:solidFill>
                <a:latin typeface="Arial" pitchFamily="34" charset="0"/>
                <a:cs typeface="Arial" pitchFamily="34" charset="0"/>
              </a:rPr>
              <a:t>It should clearly state that the school does not accept bullying.</a:t>
            </a:r>
            <a:endParaRPr lang="en-NZ" sz="22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3</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91264" cy="1143000"/>
          </a:xfrm>
        </p:spPr>
        <p:txBody>
          <a:bodyPr/>
          <a:lstStyle/>
          <a:p>
            <a:r>
              <a:rPr lang="en-NZ" dirty="0" smtClean="0">
                <a:solidFill>
                  <a:schemeClr val="tx2">
                    <a:lumMod val="50000"/>
                  </a:schemeClr>
                </a:solidFill>
                <a:latin typeface="Arial Rounded MT Bold" pitchFamily="34" charset="0"/>
              </a:rPr>
              <a:t>Preventing Bullying Policy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340768"/>
            <a:ext cx="8229600" cy="5229200"/>
          </a:xfrm>
        </p:spPr>
        <p:txBody>
          <a:bodyPr>
            <a:noAutofit/>
          </a:bodyPr>
          <a:lstStyle/>
          <a:p>
            <a:r>
              <a:rPr lang="en-US" sz="2400" dirty="0" smtClean="0">
                <a:solidFill>
                  <a:schemeClr val="tx2">
                    <a:lumMod val="50000"/>
                  </a:schemeClr>
                </a:solidFill>
                <a:latin typeface="Arial" pitchFamily="34" charset="0"/>
                <a:cs typeface="Arial" pitchFamily="34" charset="0"/>
              </a:rPr>
              <a:t>Teachers, students, parents and whānau should all have an opportunity to have input into their school’s policies on bullying (as well as the strategies in place to build students’ social competencies). </a:t>
            </a:r>
          </a:p>
          <a:p>
            <a:endParaRPr lang="en-US" sz="1200" dirty="0" smtClean="0">
              <a:solidFill>
                <a:schemeClr val="tx2">
                  <a:lumMod val="50000"/>
                </a:schemeClr>
              </a:solidFill>
              <a:latin typeface="Arial" pitchFamily="34" charset="0"/>
              <a:cs typeface="Arial" pitchFamily="34" charset="0"/>
            </a:endParaRPr>
          </a:p>
          <a:p>
            <a:r>
              <a:rPr lang="en-US" sz="2400" dirty="0" smtClean="0">
                <a:solidFill>
                  <a:schemeClr val="tx2">
                    <a:lumMod val="50000"/>
                  </a:schemeClr>
                </a:solidFill>
                <a:latin typeface="Arial" pitchFamily="34" charset="0"/>
                <a:cs typeface="Arial" pitchFamily="34" charset="0"/>
              </a:rPr>
              <a:t>A school’s policy will support decision-making that takes place when bullying occurs, but will need to be reviewed regularly to ensure its ongoing effectiveness. </a:t>
            </a:r>
          </a:p>
          <a:p>
            <a:endParaRPr lang="en-US" sz="800" dirty="0" smtClean="0">
              <a:solidFill>
                <a:schemeClr val="tx2">
                  <a:lumMod val="50000"/>
                </a:schemeClr>
              </a:solidFill>
              <a:latin typeface="Arial" pitchFamily="34" charset="0"/>
              <a:cs typeface="Arial" pitchFamily="34" charset="0"/>
            </a:endParaRPr>
          </a:p>
          <a:p>
            <a:r>
              <a:rPr lang="en-US" sz="2400" dirty="0" smtClean="0">
                <a:solidFill>
                  <a:schemeClr val="tx2">
                    <a:lumMod val="50000"/>
                  </a:schemeClr>
                </a:solidFill>
                <a:latin typeface="Arial" pitchFamily="34" charset="0"/>
                <a:cs typeface="Arial" pitchFamily="34" charset="0"/>
              </a:rPr>
              <a:t>As part of its role, the Education Review Office (ERO) will review a school’s bullying policy and practice using self-review questions to make sure school policies and practice align.</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3</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1593</TotalTime>
  <Words>358</Words>
  <Application>Microsoft Office PowerPoint</Application>
  <PresentationFormat>On-screen Show (4:3)</PresentationFormat>
  <Paragraphs>30</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Bullying Prevention Workshops   Implementing the Bullying Prevention Guidance </vt:lpstr>
      <vt:lpstr>Workshops overview  </vt:lpstr>
      <vt:lpstr>Slide 3</vt:lpstr>
      <vt:lpstr>Preventing Bullying Policy </vt:lpstr>
      <vt:lpstr>Preventing Bullying Policy </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165</cp:revision>
  <dcterms:created xsi:type="dcterms:W3CDTF">2017-01-09T20:09:54Z</dcterms:created>
  <dcterms:modified xsi:type="dcterms:W3CDTF">2017-05-17T00:19:29Z</dcterms:modified>
</cp:coreProperties>
</file>