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35"/>
  </p:notesMasterIdLst>
  <p:sldIdLst>
    <p:sldId id="292" r:id="rId2"/>
    <p:sldId id="293" r:id="rId3"/>
    <p:sldId id="294" r:id="rId4"/>
    <p:sldId id="295" r:id="rId5"/>
    <p:sldId id="296" r:id="rId6"/>
    <p:sldId id="297" r:id="rId7"/>
    <p:sldId id="298" r:id="rId8"/>
    <p:sldId id="299" r:id="rId9"/>
    <p:sldId id="300" r:id="rId10"/>
    <p:sldId id="301" r:id="rId11"/>
    <p:sldId id="302" r:id="rId12"/>
    <p:sldId id="303" r:id="rId13"/>
    <p:sldId id="304" r:id="rId14"/>
    <p:sldId id="305" r:id="rId15"/>
    <p:sldId id="306" r:id="rId16"/>
    <p:sldId id="314" r:id="rId17"/>
    <p:sldId id="316" r:id="rId18"/>
    <p:sldId id="317" r:id="rId19"/>
    <p:sldId id="307" r:id="rId20"/>
    <p:sldId id="276" r:id="rId21"/>
    <p:sldId id="277" r:id="rId22"/>
    <p:sldId id="278" r:id="rId23"/>
    <p:sldId id="279" r:id="rId24"/>
    <p:sldId id="284" r:id="rId25"/>
    <p:sldId id="318" r:id="rId26"/>
    <p:sldId id="319" r:id="rId27"/>
    <p:sldId id="320" r:id="rId28"/>
    <p:sldId id="321" r:id="rId29"/>
    <p:sldId id="322" r:id="rId30"/>
    <p:sldId id="288" r:id="rId31"/>
    <p:sldId id="289" r:id="rId32"/>
    <p:sldId id="290" r:id="rId33"/>
    <p:sldId id="32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728" autoAdjust="0"/>
  </p:normalViewPr>
  <p:slideViewPr>
    <p:cSldViewPr>
      <p:cViewPr varScale="1">
        <p:scale>
          <a:sx n="72" d="100"/>
          <a:sy n="72" d="100"/>
        </p:scale>
        <p:origin x="-14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A2E54-CF39-4BFA-828F-42DA4A78D346}" type="datetimeFigureOut">
              <a:rPr lang="en-NZ" smtClean="0"/>
              <a:pPr/>
              <a:t>17/05/2017</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04D8A-BA5F-4943-B97A-80762BBBA09B}"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The aim of this presentation</a:t>
            </a:r>
            <a:r>
              <a:rPr lang="en-NZ" sz="1800" baseline="0" dirty="0" smtClean="0"/>
              <a:t> is to give schools an overview of the bullying and prevention guidance and allow them to work in the PB4L team to discuss some specific areas of the guidance. In particular they will be asked to focus on how this work can relate to their current PB4L framework and what are the next steps for their school in terms of bullying prevention.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1</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2</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Reminder of the guide that we are looking</a:t>
            </a:r>
            <a:r>
              <a:rPr lang="en-NZ" sz="1800" baseline="0" dirty="0" smtClean="0"/>
              <a:t> at today – Schools will have been asked in advance to bring along their copies.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3</a:t>
            </a:fld>
            <a:endParaRPr lang="en-N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These are the 4 aspects that need to be</a:t>
            </a:r>
            <a:r>
              <a:rPr lang="en-NZ" sz="1800" baseline="0" dirty="0" smtClean="0"/>
              <a:t> in place for any definition of bullying – this links directly to the definitions as presented in the guide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5</a:t>
            </a:fld>
            <a:endParaRPr lang="en-N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6</a:t>
            </a:fld>
            <a:endParaRPr lang="en-N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This slide is an opportunity</a:t>
            </a:r>
            <a:r>
              <a:rPr lang="en-NZ" baseline="0" dirty="0" smtClean="0"/>
              <a:t> to discuss the role that everyone takes in bullying situations. In particular this is a chance to make links with areas of their current teaching curriculum ( teaching of behaviour expectations from their matrix) and where schools are already up skilling students with social skills that help prevent bullying. </a:t>
            </a:r>
          </a:p>
          <a:p>
            <a:endParaRPr lang="en-NZ" baseline="0" dirty="0" smtClean="0"/>
          </a:p>
          <a:p>
            <a:r>
              <a:rPr lang="en-NZ" baseline="0" dirty="0" smtClean="0"/>
              <a:t>This slide is also a chance to discuss the theory that ALL students play a part in reducing bullying. </a:t>
            </a:r>
          </a:p>
          <a:p>
            <a:endParaRPr lang="en-NZ" baseline="0" dirty="0" smtClean="0"/>
          </a:p>
          <a:p>
            <a:r>
              <a:rPr lang="en-NZ" baseline="0" dirty="0" smtClean="0"/>
              <a:t>An activity sheet is available to support this discussion called ‘ Bystander Activity’ . </a:t>
            </a:r>
          </a:p>
          <a:p>
            <a:endParaRPr lang="en-NZ" baseline="0" dirty="0" smtClean="0"/>
          </a:p>
          <a:p>
            <a:r>
              <a:rPr lang="en-NZ" baseline="0" dirty="0" smtClean="0"/>
              <a:t>Further information and reading for practitioners in ‘Bystanders and bullying. A summary of Research for Anti Bullying Week’ from www.anti-bullyingalliance.org.uk </a:t>
            </a:r>
            <a:endParaRPr lang="en-NZ"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12</a:t>
            </a:fld>
            <a:endParaRPr lang="en-N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Link</a:t>
            </a:r>
            <a:r>
              <a:rPr lang="en-NZ" sz="1800" baseline="0" dirty="0" smtClean="0"/>
              <a:t> to guide page 27</a:t>
            </a:r>
            <a:endParaRPr lang="en-NZ" sz="1800" dirty="0" smtClean="0"/>
          </a:p>
          <a:p>
            <a:endParaRPr lang="en-NZ" sz="1800" dirty="0" smtClean="0"/>
          </a:p>
          <a:p>
            <a:r>
              <a:rPr lang="en-NZ" sz="1800" dirty="0" smtClean="0"/>
              <a:t>This slide is used</a:t>
            </a:r>
            <a:r>
              <a:rPr lang="en-NZ" sz="1800" baseline="0" dirty="0" smtClean="0"/>
              <a:t> to highlight the role of bystanders in bullying behaviours and the emphasis on bullying being addressed as a group process. In relation to PB4L SW this supports the idea of all students needing to be taught and have opportunity to practice social skills.</a:t>
            </a:r>
          </a:p>
          <a:p>
            <a:endParaRPr lang="en-NZ" sz="1800" baseline="0" dirty="0" smtClean="0"/>
          </a:p>
          <a:p>
            <a:r>
              <a:rPr lang="en-NZ" sz="1800" baseline="0" dirty="0" smtClean="0"/>
              <a:t>Also shows that no one child stays in one role. In one situation a child may exhibit bullying behaviours and in the next they may be a victim or a outsider.  </a:t>
            </a:r>
          </a:p>
          <a:p>
            <a:endParaRPr lang="en-NZ" sz="1800" baseline="0" dirty="0" smtClean="0"/>
          </a:p>
          <a:p>
            <a:r>
              <a:rPr lang="en-NZ" sz="1800" baseline="0" dirty="0" smtClean="0"/>
              <a:t>In New Zealand and in the guide.  the terms ‘ initiator’ and ‘target’ are used instead of ‘bully’ and ‘victim’ </a:t>
            </a:r>
            <a:endParaRPr lang="en-NZ" sz="1800" dirty="0" smtClean="0"/>
          </a:p>
          <a:p>
            <a:endParaRPr lang="en-NZ" sz="1800" dirty="0" smtClean="0"/>
          </a:p>
          <a:p>
            <a:endParaRPr lang="en-NZ" sz="1800" dirty="0" smtClean="0"/>
          </a:p>
          <a:p>
            <a:endParaRPr lang="en-NZ" sz="1800" dirty="0" smtClean="0"/>
          </a:p>
          <a:p>
            <a:r>
              <a:rPr lang="en-NZ" sz="1800" dirty="0" smtClean="0"/>
              <a:t>Related article </a:t>
            </a:r>
          </a:p>
          <a:p>
            <a:r>
              <a:rPr lang="en-NZ" sz="1800" dirty="0" err="1" smtClean="0"/>
              <a:t>Salmivalli</a:t>
            </a:r>
            <a:r>
              <a:rPr lang="en-NZ" sz="1800" dirty="0" smtClean="0"/>
              <a:t> C, </a:t>
            </a:r>
            <a:r>
              <a:rPr lang="en-NZ" sz="1800" dirty="0" err="1" smtClean="0"/>
              <a:t>Lagerspetz</a:t>
            </a:r>
            <a:r>
              <a:rPr lang="en-NZ" sz="1800" dirty="0" smtClean="0"/>
              <a:t> K, </a:t>
            </a:r>
            <a:r>
              <a:rPr lang="en-NZ" sz="1800" dirty="0" err="1" smtClean="0"/>
              <a:t>Bjo¨rkqvist</a:t>
            </a:r>
            <a:r>
              <a:rPr lang="en-NZ" sz="1800" dirty="0" smtClean="0"/>
              <a:t> K, </a:t>
            </a:r>
            <a:r>
              <a:rPr lang="en-NZ" sz="1800" dirty="0" err="1" smtClean="0"/>
              <a:t>O¨sterman</a:t>
            </a:r>
            <a:r>
              <a:rPr lang="en-NZ" sz="1800" dirty="0" smtClean="0"/>
              <a:t> K, </a:t>
            </a:r>
            <a:r>
              <a:rPr lang="en-NZ" sz="1800" dirty="0" err="1" smtClean="0"/>
              <a:t>Kaukiainen</a:t>
            </a:r>
            <a:r>
              <a:rPr lang="en-NZ" sz="1800" dirty="0" smtClean="0"/>
              <a:t> A. 1996b. Bullying as a group process: participant roles and their relations to social status within the group. </a:t>
            </a:r>
            <a:r>
              <a:rPr lang="en-NZ" sz="1800" dirty="0" err="1" smtClean="0"/>
              <a:t>Aggr</a:t>
            </a:r>
            <a:r>
              <a:rPr lang="en-NZ" sz="1800" dirty="0" smtClean="0"/>
              <a:t> </a:t>
            </a:r>
            <a:r>
              <a:rPr lang="en-NZ" sz="1800" dirty="0" err="1" smtClean="0"/>
              <a:t>Behav</a:t>
            </a:r>
            <a:r>
              <a:rPr lang="en-NZ" sz="1800" dirty="0" smtClean="0"/>
              <a:t> 22:1–15.</a:t>
            </a:r>
            <a:endParaRPr lang="en-NZ" sz="1800" baseline="0" dirty="0" smtClean="0"/>
          </a:p>
          <a:p>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13</a:t>
            </a:fld>
            <a:endParaRPr lang="en-N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smtClean="0"/>
          </a:p>
          <a:p>
            <a:r>
              <a:rPr lang="en-NZ" dirty="0" smtClean="0"/>
              <a:t>This</a:t>
            </a:r>
            <a:r>
              <a:rPr lang="en-NZ" baseline="0" dirty="0" smtClean="0"/>
              <a:t> slide to help highlight the need to consider the school approaches to both preventing and responding to bullying. </a:t>
            </a:r>
          </a:p>
          <a:p>
            <a:endParaRPr lang="en-NZ" baseline="0" dirty="0" smtClean="0"/>
          </a:p>
          <a:p>
            <a:r>
              <a:rPr lang="en-NZ" baseline="0" dirty="0" smtClean="0"/>
              <a:t>Initially the focus is on how the school works to prevent bullying </a:t>
            </a:r>
            <a:r>
              <a:rPr lang="en-NZ" baseline="0" smtClean="0"/>
              <a:t>( Workshop 4) </a:t>
            </a:r>
            <a:endParaRPr lang="en-NZ"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14</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a:lvl1pPr>
          </a:lstStyle>
          <a:p>
            <a:r>
              <a:rPr lang="en-US" dirty="0" smtClean="0"/>
              <a:t>Click to edit Master title style</a:t>
            </a:r>
            <a:endParaRPr lang="en-NZ" dirty="0"/>
          </a:p>
        </p:txBody>
      </p:sp>
      <p:grpSp>
        <p:nvGrpSpPr>
          <p:cNvPr id="3" name="Group 2"/>
          <p:cNvGrpSpPr/>
          <p:nvPr userDrawn="1"/>
        </p:nvGrpSpPr>
        <p:grpSpPr>
          <a:xfrm>
            <a:off x="0" y="6039146"/>
            <a:ext cx="9144000" cy="990254"/>
            <a:chOff x="0" y="6039146"/>
            <a:chExt cx="9144000" cy="990254"/>
          </a:xfrm>
        </p:grpSpPr>
        <p:sp>
          <p:nvSpPr>
            <p:cNvPr id="4"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5"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6"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7"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8"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9" name="Picture 8" descr="J:\X-Strategy\Bullying (up to 8 Sep 2014 only, then Filenet 19-6-3)\bullying prevention\comms and media\Bully-Free Week 2017\Logo\Bullying-free_NZ_NoDate_Reversed.png"/>
            <p:cNvPicPr/>
            <p:nvPr userDrawn="1"/>
          </p:nvPicPr>
          <p:blipFill>
            <a:blip r:embed="rId2" cstate="print"/>
            <a:srcRect/>
            <a:stretch>
              <a:fillRect/>
            </a:stretch>
          </p:blipFill>
          <p:spPr bwMode="auto">
            <a:xfrm>
              <a:off x="6588224" y="6093296"/>
              <a:ext cx="1944216" cy="764704"/>
            </a:xfrm>
            <a:prstGeom prst="rect">
              <a:avLst/>
            </a:prstGeom>
            <a:noFill/>
            <a:ln w="9525">
              <a:noFill/>
              <a:miter lim="800000"/>
              <a:headEnd/>
              <a:tailEnd/>
            </a:ln>
          </p:spPr>
        </p:pic>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043405-40EE-4332-8D8F-70F6186EB46F}"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6D43B49-EC11-40DA-B92B-C68B94D081D7}" type="slidenum">
              <a:rPr lang="en-NZ" smtClean="0"/>
              <a:pPr/>
              <a:t>‹#›</a:t>
            </a:fld>
            <a:endParaRPr lang="en-N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NZ"/>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NZ"/>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NZ"/>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grpSp>
        <p:nvGrpSpPr>
          <p:cNvPr id="7" name="Group 6"/>
          <p:cNvGrpSpPr/>
          <p:nvPr userDrawn="1"/>
        </p:nvGrpSpPr>
        <p:grpSpPr>
          <a:xfrm>
            <a:off x="0" y="6039146"/>
            <a:ext cx="9144000" cy="990254"/>
            <a:chOff x="0" y="6039146"/>
            <a:chExt cx="9144000" cy="990254"/>
          </a:xfrm>
        </p:grpSpPr>
        <p:sp>
          <p:nvSpPr>
            <p:cNvPr id="8"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9"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0"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1"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2"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13" name="Picture 12" descr="J:\X-Strategy\Bullying (up to 8 Sep 2014 only, then Filenet 19-6-3)\bullying prevention\comms and media\Bully-Free Week 2017\Logo\Bullying-free_NZ_NoDate_Reversed.png"/>
            <p:cNvPicPr/>
            <p:nvPr userDrawn="1"/>
          </p:nvPicPr>
          <p:blipFill>
            <a:blip r:embed="rId22" cstate="print"/>
            <a:srcRect/>
            <a:stretch>
              <a:fillRect/>
            </a:stretch>
          </p:blipFill>
          <p:spPr bwMode="auto">
            <a:xfrm>
              <a:off x="6588224" y="6093296"/>
              <a:ext cx="1944216" cy="764704"/>
            </a:xfrm>
            <a:prstGeom prst="rect">
              <a:avLst/>
            </a:prstGeom>
            <a:noFill/>
            <a:ln w="9525">
              <a:noFill/>
              <a:miter lim="800000"/>
              <a:headEnd/>
              <a:tailEnd/>
            </a:ln>
          </p:spPr>
        </p:pic>
      </p:grpSp>
      <p:grpSp>
        <p:nvGrpSpPr>
          <p:cNvPr id="14" name="Group 8"/>
          <p:cNvGrpSpPr>
            <a:grpSpLocks/>
          </p:cNvGrpSpPr>
          <p:nvPr userDrawn="1"/>
        </p:nvGrpSpPr>
        <p:grpSpPr bwMode="auto">
          <a:xfrm>
            <a:off x="-36512" y="1052736"/>
            <a:ext cx="9361040" cy="360586"/>
            <a:chOff x="-5" y="377"/>
            <a:chExt cx="11939" cy="375"/>
          </a:xfrm>
        </p:grpSpPr>
        <p:cxnSp>
          <p:nvCxnSpPr>
            <p:cNvPr id="15" name="AutoShape 9"/>
            <p:cNvCxnSpPr>
              <a:cxnSpLocks noChangeShapeType="1"/>
            </p:cNvCxnSpPr>
            <p:nvPr/>
          </p:nvCxnSpPr>
          <p:spPr bwMode="auto">
            <a:xfrm>
              <a:off x="1" y="541"/>
              <a:ext cx="11933" cy="0"/>
            </a:xfrm>
            <a:prstGeom prst="straightConnector1">
              <a:avLst/>
            </a:prstGeom>
            <a:noFill/>
            <a:ln w="28575">
              <a:solidFill>
                <a:srgbClr val="FBAE16"/>
              </a:solidFill>
              <a:round/>
              <a:headEnd/>
              <a:tailEnd/>
            </a:ln>
          </p:spPr>
        </p:cxnSp>
        <p:cxnSp>
          <p:nvCxnSpPr>
            <p:cNvPr id="16" name="AutoShape 10"/>
            <p:cNvCxnSpPr>
              <a:cxnSpLocks noChangeShapeType="1"/>
            </p:cNvCxnSpPr>
            <p:nvPr/>
          </p:nvCxnSpPr>
          <p:spPr bwMode="auto">
            <a:xfrm>
              <a:off x="-5" y="377"/>
              <a:ext cx="11933" cy="375"/>
            </a:xfrm>
            <a:prstGeom prst="straightConnector1">
              <a:avLst/>
            </a:prstGeom>
            <a:noFill/>
            <a:ln w="28575">
              <a:solidFill>
                <a:srgbClr val="019AA6"/>
              </a:solidFill>
              <a:round/>
              <a:headEnd/>
              <a:tailEnd/>
            </a:ln>
          </p:spPr>
        </p:cxnSp>
        <p:cxnSp>
          <p:nvCxnSpPr>
            <p:cNvPr id="17" name="AutoShape 11"/>
            <p:cNvCxnSpPr>
              <a:cxnSpLocks noChangeShapeType="1"/>
            </p:cNvCxnSpPr>
            <p:nvPr/>
          </p:nvCxnSpPr>
          <p:spPr bwMode="auto">
            <a:xfrm flipV="1">
              <a:off x="4" y="413"/>
              <a:ext cx="11901" cy="266"/>
            </a:xfrm>
            <a:prstGeom prst="straightConnector1">
              <a:avLst/>
            </a:prstGeom>
            <a:noFill/>
            <a:ln w="28575">
              <a:solidFill>
                <a:srgbClr val="82C56A"/>
              </a:solidFill>
              <a:round/>
              <a:headEnd/>
              <a:tailEnd/>
            </a:ln>
          </p:spPr>
        </p:cxnSp>
      </p:gr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 id="2147483730" r:id="rId18"/>
    <p:sldLayoutId id="2147483731" r:id="rId19"/>
    <p:sldLayoutId id="2147483732" r:id="rId2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bullyingfreenz.co.n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1014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ctrTitle"/>
          </p:nvPr>
        </p:nvSpPr>
        <p:spPr>
          <a:xfrm>
            <a:off x="760040" y="2778497"/>
            <a:ext cx="7772400" cy="4178895"/>
          </a:xfrm>
        </p:spPr>
        <p:txBody>
          <a:bodyPr>
            <a:normAutofit/>
          </a:bodyPr>
          <a:lstStyle/>
          <a:p>
            <a:pPr algn="ctr"/>
            <a:r>
              <a:rPr lang="en-NZ" sz="4400" dirty="0" smtClean="0">
                <a:solidFill>
                  <a:schemeClr val="bg1"/>
                </a:solidFill>
                <a:latin typeface="Arial Rounded MT Bold" pitchFamily="34" charset="0"/>
              </a:rPr>
              <a:t>Bullying Prevention</a:t>
            </a:r>
            <a:br>
              <a:rPr lang="en-NZ" sz="4400" dirty="0" smtClean="0">
                <a:solidFill>
                  <a:schemeClr val="bg1"/>
                </a:solidFill>
                <a:latin typeface="Arial Rounded MT Bold" pitchFamily="34" charset="0"/>
              </a:rPr>
            </a:br>
            <a:r>
              <a:rPr lang="en-NZ" sz="4400" dirty="0" smtClean="0">
                <a:solidFill>
                  <a:schemeClr val="bg1"/>
                </a:solidFill>
                <a:latin typeface="Arial Rounded MT Bold" pitchFamily="34" charset="0"/>
              </a:rPr>
              <a:t>Workshops </a:t>
            </a:r>
            <a:r>
              <a:rPr lang="en-NZ" dirty="0" smtClean="0">
                <a:solidFill>
                  <a:schemeClr val="bg1"/>
                </a:solidFill>
                <a:latin typeface="Arial Rounded MT Bold" pitchFamily="34" charset="0"/>
              </a:rPr>
              <a:t/>
            </a:r>
            <a:br>
              <a:rPr lang="en-NZ" dirty="0" smtClean="0">
                <a:solidFill>
                  <a:schemeClr val="bg1"/>
                </a:solidFill>
                <a:latin typeface="Arial Rounded MT Bold" pitchFamily="34" charset="0"/>
              </a:rPr>
            </a:br>
            <a:r>
              <a:rPr lang="en-NZ" sz="1600" dirty="0" smtClean="0">
                <a:solidFill>
                  <a:schemeClr val="bg1"/>
                </a:solidFill>
                <a:latin typeface="Arial Rounded MT Bold" pitchFamily="34" charset="0"/>
              </a:rPr>
              <a:t/>
            </a:r>
            <a:br>
              <a:rPr lang="en-NZ" sz="1600" dirty="0" smtClean="0">
                <a:solidFill>
                  <a:schemeClr val="bg1"/>
                </a:solidFill>
                <a:latin typeface="Arial Rounded MT Bold" pitchFamily="34" charset="0"/>
              </a:rPr>
            </a:br>
            <a:r>
              <a:rPr lang="en-NZ" sz="3600" dirty="0" smtClean="0">
                <a:solidFill>
                  <a:srgbClr val="FFC000"/>
                </a:solidFill>
                <a:latin typeface="Arial Rounded MT Bold" pitchFamily="34" charset="0"/>
              </a:rPr>
              <a:t>Implementing </a:t>
            </a:r>
            <a:r>
              <a:rPr lang="en-NZ" sz="3600" dirty="0">
                <a:solidFill>
                  <a:srgbClr val="FFC000"/>
                </a:solidFill>
                <a:latin typeface="Arial Rounded MT Bold" pitchFamily="34" charset="0"/>
              </a:rPr>
              <a:t>the Bullying Prevention Guidance </a:t>
            </a:r>
            <a:endParaRPr lang="en-NZ" dirty="0">
              <a:solidFill>
                <a:schemeClr val="bg1"/>
              </a:solidFill>
              <a:latin typeface="Arial Rounded MT Bold" pitchFamily="34" charset="0"/>
            </a:endParaRPr>
          </a:p>
        </p:txBody>
      </p:sp>
      <p:pic>
        <p:nvPicPr>
          <p:cNvPr id="6" name="Picture 5" descr="J:\X-Strategy\Bullying (up to 8 Sep 2014 only, then Filenet 19-6-3)\bullying prevention\comms and media\Bully-Free Week 2017\Logo\Bullying-free_NZ_NoDate_Reversed.png"/>
          <p:cNvPicPr/>
          <p:nvPr/>
        </p:nvPicPr>
        <p:blipFill>
          <a:blip r:embed="rId3" cstate="print"/>
          <a:srcRect/>
          <a:stretch>
            <a:fillRect/>
          </a:stretch>
        </p:blipFill>
        <p:spPr bwMode="auto">
          <a:xfrm>
            <a:off x="1515981" y="692696"/>
            <a:ext cx="6152363"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91264" cy="1143000"/>
          </a:xfrm>
        </p:spPr>
        <p:txBody>
          <a:bodyPr/>
          <a:lstStyle/>
          <a:p>
            <a:r>
              <a:rPr lang="en-NZ" dirty="0" smtClean="0">
                <a:solidFill>
                  <a:schemeClr val="tx2">
                    <a:lumMod val="50000"/>
                  </a:schemeClr>
                </a:solidFill>
                <a:latin typeface="Arial Rounded MT Bold" pitchFamily="34" charset="0"/>
              </a:rPr>
              <a:t>Preventing Bullying Policy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467544" y="1340768"/>
            <a:ext cx="8229600" cy="5229200"/>
          </a:xfrm>
        </p:spPr>
        <p:txBody>
          <a:bodyPr>
            <a:noAutofit/>
          </a:bodyPr>
          <a:lstStyle/>
          <a:p>
            <a:r>
              <a:rPr lang="en-US" sz="2400" dirty="0" smtClean="0">
                <a:solidFill>
                  <a:schemeClr val="tx2">
                    <a:lumMod val="50000"/>
                  </a:schemeClr>
                </a:solidFill>
                <a:latin typeface="Arial" pitchFamily="34" charset="0"/>
                <a:cs typeface="Arial" pitchFamily="34" charset="0"/>
              </a:rPr>
              <a:t>Teachers, students, parents and whānau should all have an opportunity to have input into their school’s policies on bullying (as well as the strategies in place to build students’ social competencies). </a:t>
            </a:r>
          </a:p>
          <a:p>
            <a:endParaRPr lang="en-US" sz="1200" dirty="0" smtClean="0">
              <a:solidFill>
                <a:schemeClr val="tx2">
                  <a:lumMod val="50000"/>
                </a:schemeClr>
              </a:solidFill>
              <a:latin typeface="Arial" pitchFamily="34" charset="0"/>
              <a:cs typeface="Arial" pitchFamily="34" charset="0"/>
            </a:endParaRPr>
          </a:p>
          <a:p>
            <a:r>
              <a:rPr lang="en-US" sz="2400" dirty="0" smtClean="0">
                <a:solidFill>
                  <a:schemeClr val="tx2">
                    <a:lumMod val="50000"/>
                  </a:schemeClr>
                </a:solidFill>
                <a:latin typeface="Arial" pitchFamily="34" charset="0"/>
                <a:cs typeface="Arial" pitchFamily="34" charset="0"/>
              </a:rPr>
              <a:t>A school’s policy will support decision-making that takes place when bullying occurs, but will need to be reviewed regularly to ensure its ongoing effectiveness. </a:t>
            </a:r>
          </a:p>
          <a:p>
            <a:endParaRPr lang="en-US" sz="800" dirty="0" smtClean="0">
              <a:solidFill>
                <a:schemeClr val="tx2">
                  <a:lumMod val="50000"/>
                </a:schemeClr>
              </a:solidFill>
              <a:latin typeface="Arial" pitchFamily="34" charset="0"/>
              <a:cs typeface="Arial" pitchFamily="34" charset="0"/>
            </a:endParaRPr>
          </a:p>
          <a:p>
            <a:r>
              <a:rPr lang="en-US" sz="2400" dirty="0" smtClean="0">
                <a:solidFill>
                  <a:schemeClr val="tx2">
                    <a:lumMod val="50000"/>
                  </a:schemeClr>
                </a:solidFill>
                <a:latin typeface="Arial" pitchFamily="34" charset="0"/>
                <a:cs typeface="Arial" pitchFamily="34" charset="0"/>
              </a:rPr>
              <a:t>As part of its role, the Education Review Office (ERO) will review a school’s bullying policy and practice using self-review questions to make sure school policies and practice align.</a:t>
            </a:r>
            <a:endParaRPr lang="en-NZ" sz="24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3</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NZ" dirty="0">
                <a:solidFill>
                  <a:schemeClr val="tx2">
                    <a:lumMod val="50000"/>
                  </a:schemeClr>
                </a:solidFill>
                <a:latin typeface="Arial Rounded MT Bold" pitchFamily="34" charset="0"/>
              </a:rPr>
              <a:t>Initiators and Targets </a:t>
            </a:r>
          </a:p>
        </p:txBody>
      </p:sp>
      <p:sp>
        <p:nvSpPr>
          <p:cNvPr id="3" name="Content Placeholder 2"/>
          <p:cNvSpPr>
            <a:spLocks noGrp="1"/>
          </p:cNvSpPr>
          <p:nvPr>
            <p:ph idx="1"/>
          </p:nvPr>
        </p:nvSpPr>
        <p:spPr>
          <a:xfrm>
            <a:off x="288032" y="1368152"/>
            <a:ext cx="8748464" cy="5589240"/>
          </a:xfrm>
        </p:spPr>
        <p:txBody>
          <a:bodyPr>
            <a:noAutofit/>
          </a:bodyPr>
          <a:lstStyle/>
          <a:p>
            <a:pPr>
              <a:buNone/>
            </a:pPr>
            <a:r>
              <a:rPr lang="en-NZ" sz="2400" b="1" dirty="0" smtClean="0">
                <a:solidFill>
                  <a:schemeClr val="tx2">
                    <a:lumMod val="50000"/>
                  </a:schemeClr>
                </a:solidFill>
                <a:latin typeface="Arial" pitchFamily="34" charset="0"/>
                <a:cs typeface="Arial" pitchFamily="34" charset="0"/>
              </a:rPr>
              <a:t>Initiators</a:t>
            </a:r>
            <a:endParaRPr lang="en-NZ" sz="2400" dirty="0" smtClean="0">
              <a:solidFill>
                <a:schemeClr val="tx2">
                  <a:lumMod val="50000"/>
                </a:schemeClr>
              </a:solidFill>
              <a:latin typeface="Arial" pitchFamily="34" charset="0"/>
              <a:cs typeface="Arial" pitchFamily="34" charset="0"/>
            </a:endParaRPr>
          </a:p>
          <a:p>
            <a:r>
              <a:rPr lang="en-NZ" sz="2000" dirty="0" smtClean="0">
                <a:solidFill>
                  <a:schemeClr val="tx2">
                    <a:lumMod val="50000"/>
                  </a:schemeClr>
                </a:solidFill>
                <a:latin typeface="Arial" pitchFamily="34" charset="0"/>
                <a:cs typeface="Arial" pitchFamily="34" charset="0"/>
              </a:rPr>
              <a:t>Students who bully others often to gain peer recognition and status. </a:t>
            </a:r>
          </a:p>
          <a:p>
            <a:r>
              <a:rPr lang="en-NZ" sz="2000" dirty="0" smtClean="0">
                <a:solidFill>
                  <a:schemeClr val="tx2">
                    <a:lumMod val="50000"/>
                  </a:schemeClr>
                </a:solidFill>
                <a:latin typeface="Arial" pitchFamily="34" charset="0"/>
                <a:cs typeface="Arial" pitchFamily="34" charset="0"/>
              </a:rPr>
              <a:t>Bullying behaviour is reinforced when they intimidate their targets and when peers colludes by not challenging or reporting the bullying.</a:t>
            </a:r>
          </a:p>
          <a:p>
            <a:pPr>
              <a:buNone/>
            </a:pPr>
            <a:endParaRPr lang="en-NZ" sz="1800" dirty="0" smtClean="0">
              <a:solidFill>
                <a:schemeClr val="tx2">
                  <a:lumMod val="50000"/>
                </a:schemeClr>
              </a:solidFill>
              <a:latin typeface="Arial" pitchFamily="34" charset="0"/>
              <a:cs typeface="Arial" pitchFamily="34" charset="0"/>
            </a:endParaRPr>
          </a:p>
          <a:p>
            <a:pPr>
              <a:buNone/>
            </a:pPr>
            <a:r>
              <a:rPr lang="en-NZ" sz="2400" b="1" dirty="0" smtClean="0">
                <a:solidFill>
                  <a:schemeClr val="tx2">
                    <a:lumMod val="50000"/>
                  </a:schemeClr>
                </a:solidFill>
                <a:latin typeface="Arial" pitchFamily="34" charset="0"/>
                <a:cs typeface="Arial" pitchFamily="34" charset="0"/>
              </a:rPr>
              <a:t>Targets</a:t>
            </a:r>
            <a:endParaRPr lang="en-NZ" sz="2400" dirty="0" smtClean="0">
              <a:solidFill>
                <a:schemeClr val="tx2">
                  <a:lumMod val="50000"/>
                </a:schemeClr>
              </a:solidFill>
              <a:latin typeface="Arial" pitchFamily="34" charset="0"/>
              <a:cs typeface="Arial" pitchFamily="34" charset="0"/>
            </a:endParaRPr>
          </a:p>
          <a:p>
            <a:pPr marL="0" indent="0">
              <a:buNone/>
            </a:pPr>
            <a:r>
              <a:rPr lang="en-NZ" sz="2000" dirty="0" smtClean="0">
                <a:solidFill>
                  <a:schemeClr val="tx2">
                    <a:lumMod val="50000"/>
                  </a:schemeClr>
                </a:solidFill>
                <a:latin typeface="Arial" pitchFamily="34" charset="0"/>
                <a:cs typeface="Arial" pitchFamily="34" charset="0"/>
              </a:rPr>
              <a:t>All ages can be at greater risk of being targets for many reasons including: </a:t>
            </a:r>
          </a:p>
          <a:p>
            <a:r>
              <a:rPr lang="en-NZ" sz="2000" dirty="0" smtClean="0">
                <a:solidFill>
                  <a:schemeClr val="tx2">
                    <a:lumMod val="50000"/>
                  </a:schemeClr>
                </a:solidFill>
                <a:latin typeface="Arial" pitchFamily="34" charset="0"/>
                <a:cs typeface="Arial" pitchFamily="34" charset="0"/>
              </a:rPr>
              <a:t>being unassertive or withdrawn e.g. isolated with low self-esteem</a:t>
            </a:r>
          </a:p>
          <a:p>
            <a:r>
              <a:rPr lang="en-NZ" sz="2000" dirty="0" smtClean="0">
                <a:solidFill>
                  <a:schemeClr val="tx2">
                    <a:lumMod val="50000"/>
                  </a:schemeClr>
                </a:solidFill>
                <a:latin typeface="Arial" pitchFamily="34" charset="0"/>
                <a:cs typeface="Arial" pitchFamily="34" charset="0"/>
              </a:rPr>
              <a:t>differing from the majority culture – ethnicity, cultural or religious background, sexual orientation, gender identity, or socio-economic status </a:t>
            </a:r>
          </a:p>
          <a:p>
            <a:r>
              <a:rPr lang="en-NZ" sz="2000" dirty="0" smtClean="0">
                <a:solidFill>
                  <a:schemeClr val="tx2">
                    <a:lumMod val="50000"/>
                  </a:schemeClr>
                </a:solidFill>
                <a:latin typeface="Arial" pitchFamily="34" charset="0"/>
                <a:cs typeface="Arial" pitchFamily="34" charset="0"/>
              </a:rPr>
              <a:t>having a disability, special education needs or mental health issues</a:t>
            </a:r>
          </a:p>
          <a:p>
            <a:r>
              <a:rPr lang="en-NZ" sz="2000" dirty="0" smtClean="0">
                <a:solidFill>
                  <a:schemeClr val="tx2">
                    <a:lumMod val="50000"/>
                  </a:schemeClr>
                </a:solidFill>
                <a:latin typeface="Arial" pitchFamily="34" charset="0"/>
                <a:cs typeface="Arial" pitchFamily="34" charset="0"/>
              </a:rPr>
              <a:t>academic achievement (perceived as high or low achiever).</a:t>
            </a:r>
          </a:p>
          <a:p>
            <a:endParaRPr lang="en-NZ" sz="24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a:t>
            </a:r>
            <a:r>
              <a:rPr lang="en-NZ" dirty="0" smtClean="0">
                <a:solidFill>
                  <a:schemeClr val="tx2">
                    <a:lumMod val="50000"/>
                  </a:schemeClr>
                </a:solidFill>
                <a:latin typeface="Arial Rounded MT Bold" pitchFamily="34" charset="0"/>
                <a:cs typeface="Arial" pitchFamily="34" charset="0"/>
              </a:rPr>
              <a:t> </a:t>
            </a:r>
            <a:r>
              <a:rPr lang="en-NZ" dirty="0" smtClean="0">
                <a:solidFill>
                  <a:schemeClr val="bg1"/>
                </a:solidFill>
                <a:latin typeface="Arial Rounded MT Bold" pitchFamily="34" charset="0"/>
                <a:cs typeface="Arial" pitchFamily="34" charset="0"/>
              </a:rPr>
              <a:t>4</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normAutofit/>
          </a:bodyPr>
          <a:lstStyle/>
          <a:p>
            <a:r>
              <a:rPr lang="en-NZ" dirty="0">
                <a:solidFill>
                  <a:schemeClr val="tx2">
                    <a:lumMod val="50000"/>
                  </a:schemeClr>
                </a:solidFill>
                <a:latin typeface="Arial Rounded MT Bold" pitchFamily="34" charset="0"/>
              </a:rPr>
              <a:t>Bystander roles </a:t>
            </a:r>
          </a:p>
        </p:txBody>
      </p:sp>
      <p:sp>
        <p:nvSpPr>
          <p:cNvPr id="3" name="Content Placeholder 2"/>
          <p:cNvSpPr>
            <a:spLocks noGrp="1"/>
          </p:cNvSpPr>
          <p:nvPr>
            <p:ph idx="1"/>
          </p:nvPr>
        </p:nvSpPr>
        <p:spPr>
          <a:xfrm>
            <a:off x="539552" y="1484784"/>
            <a:ext cx="8136904" cy="5373216"/>
          </a:xfrm>
        </p:spPr>
        <p:txBody>
          <a:bodyPr>
            <a:noAutofit/>
          </a:bodyPr>
          <a:lstStyle/>
          <a:p>
            <a:r>
              <a:rPr lang="en-NZ" sz="2400" b="1" dirty="0" smtClean="0">
                <a:solidFill>
                  <a:schemeClr val="tx2">
                    <a:lumMod val="50000"/>
                  </a:schemeClr>
                </a:solidFill>
                <a:latin typeface="Arial" pitchFamily="34" charset="0"/>
                <a:cs typeface="Arial" pitchFamily="34" charset="0"/>
              </a:rPr>
              <a:t>Followers (Assistants)</a:t>
            </a:r>
            <a:r>
              <a:rPr lang="en-NZ" sz="2400" dirty="0" smtClean="0">
                <a:solidFill>
                  <a:schemeClr val="tx2">
                    <a:lumMod val="50000"/>
                  </a:schemeClr>
                </a:solidFill>
                <a:latin typeface="Arial" pitchFamily="34" charset="0"/>
                <a:cs typeface="Arial" pitchFamily="34" charset="0"/>
              </a:rPr>
              <a:t>: do not initiate, but take an active role in the bullying behaviour. </a:t>
            </a:r>
          </a:p>
          <a:p>
            <a:pPr>
              <a:buNone/>
            </a:pPr>
            <a:endParaRPr lang="en-NZ" sz="1200" dirty="0" smtClean="0">
              <a:solidFill>
                <a:schemeClr val="tx2">
                  <a:lumMod val="50000"/>
                </a:schemeClr>
              </a:solidFill>
              <a:latin typeface="Arial" pitchFamily="34" charset="0"/>
              <a:cs typeface="Arial" pitchFamily="34" charset="0"/>
            </a:endParaRPr>
          </a:p>
          <a:p>
            <a:r>
              <a:rPr lang="en-NZ" sz="2400" b="1" dirty="0" smtClean="0">
                <a:solidFill>
                  <a:schemeClr val="tx2">
                    <a:lumMod val="50000"/>
                  </a:schemeClr>
                </a:solidFill>
                <a:latin typeface="Arial" pitchFamily="34" charset="0"/>
                <a:cs typeface="Arial" pitchFamily="34" charset="0"/>
              </a:rPr>
              <a:t>Supporters (</a:t>
            </a:r>
            <a:r>
              <a:rPr lang="en-NZ" sz="2400" b="1" dirty="0" err="1" smtClean="0">
                <a:solidFill>
                  <a:schemeClr val="tx2">
                    <a:lumMod val="50000"/>
                  </a:schemeClr>
                </a:solidFill>
                <a:latin typeface="Arial" pitchFamily="34" charset="0"/>
                <a:cs typeface="Arial" pitchFamily="34" charset="0"/>
              </a:rPr>
              <a:t>Reinforcer</a:t>
            </a:r>
            <a:r>
              <a:rPr lang="en-NZ" sz="2400" b="1" dirty="0" smtClean="0">
                <a:solidFill>
                  <a:schemeClr val="tx2">
                    <a:lumMod val="50000"/>
                  </a:schemeClr>
                </a:solidFill>
                <a:latin typeface="Arial" pitchFamily="34" charset="0"/>
                <a:cs typeface="Arial" pitchFamily="34" charset="0"/>
              </a:rPr>
              <a:t>)</a:t>
            </a:r>
            <a:r>
              <a:rPr lang="en-NZ" sz="2400" dirty="0" smtClean="0">
                <a:solidFill>
                  <a:schemeClr val="tx2">
                    <a:lumMod val="50000"/>
                  </a:schemeClr>
                </a:solidFill>
                <a:latin typeface="Arial" pitchFamily="34" charset="0"/>
                <a:cs typeface="Arial" pitchFamily="34" charset="0"/>
              </a:rPr>
              <a:t>: Support the bullying behaviour (overtly or covertly, e.g. by turning a blind eye), but do not take an active role in the bullying behaviour.</a:t>
            </a:r>
          </a:p>
          <a:p>
            <a:endParaRPr lang="en-NZ" sz="1200" b="1" dirty="0" smtClean="0">
              <a:solidFill>
                <a:schemeClr val="tx2">
                  <a:lumMod val="50000"/>
                </a:schemeClr>
              </a:solidFill>
              <a:latin typeface="Arial" pitchFamily="34" charset="0"/>
              <a:cs typeface="Arial" pitchFamily="34" charset="0"/>
            </a:endParaRPr>
          </a:p>
          <a:p>
            <a:r>
              <a:rPr lang="en-NZ" sz="2400" b="1" dirty="0" smtClean="0">
                <a:solidFill>
                  <a:schemeClr val="tx2">
                    <a:lumMod val="50000"/>
                  </a:schemeClr>
                </a:solidFill>
                <a:latin typeface="Arial" pitchFamily="34" charset="0"/>
                <a:cs typeface="Arial" pitchFamily="34" charset="0"/>
              </a:rPr>
              <a:t>Defenders</a:t>
            </a:r>
            <a:r>
              <a:rPr lang="en-NZ" sz="2400" dirty="0" smtClean="0">
                <a:solidFill>
                  <a:schemeClr val="tx2">
                    <a:lumMod val="50000"/>
                  </a:schemeClr>
                </a:solidFill>
                <a:latin typeface="Arial" pitchFamily="34" charset="0"/>
                <a:cs typeface="Arial" pitchFamily="34" charset="0"/>
              </a:rPr>
              <a:t>: dislike the bullying and try to help the target by intervening, getting teacher support (using safe telling) or providing direct support to the target. </a:t>
            </a:r>
            <a:endParaRPr lang="en-NZ" sz="24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4</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611560" y="1628800"/>
            <a:ext cx="3168352" cy="4154984"/>
          </a:xfrm>
          <a:prstGeom prst="rect">
            <a:avLst/>
          </a:prstGeom>
          <a:noFill/>
        </p:spPr>
        <p:txBody>
          <a:bodyPr wrap="square" rtlCol="0">
            <a:spAutoFit/>
          </a:bodyPr>
          <a:lstStyle/>
          <a:p>
            <a:r>
              <a:rPr lang="en-US" dirty="0" smtClean="0">
                <a:solidFill>
                  <a:schemeClr val="tx2">
                    <a:lumMod val="50000"/>
                  </a:schemeClr>
                </a:solidFill>
                <a:latin typeface="Arial Rounded MT Bold" pitchFamily="34" charset="0"/>
              </a:rPr>
              <a:t>Who’s typically involved in a bullying incident?</a:t>
            </a: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endParaRPr lang="en-US" dirty="0" smtClean="0">
              <a:solidFill>
                <a:schemeClr val="tx2">
                  <a:lumMod val="50000"/>
                </a:schemeClr>
              </a:solidFill>
              <a:latin typeface="Arial Rounded MT Bold" pitchFamily="34" charset="0"/>
            </a:endParaRPr>
          </a:p>
          <a:p>
            <a:r>
              <a:rPr lang="en-US" sz="1200" dirty="0" smtClean="0">
                <a:solidFill>
                  <a:schemeClr val="tx2">
                    <a:lumMod val="50000"/>
                  </a:schemeClr>
                </a:solidFill>
                <a:latin typeface="Arial Rounded MT Bold" pitchFamily="34" charset="0"/>
              </a:rPr>
              <a:t>(</a:t>
            </a:r>
            <a:r>
              <a:rPr lang="en-US" sz="1200" dirty="0" err="1" smtClean="0">
                <a:solidFill>
                  <a:schemeClr val="tx2">
                    <a:lumMod val="50000"/>
                  </a:schemeClr>
                </a:solidFill>
                <a:latin typeface="Arial Rounded MT Bold" pitchFamily="34" charset="0"/>
              </a:rPr>
              <a:t>Salmivalli</a:t>
            </a:r>
            <a:r>
              <a:rPr lang="en-US" sz="1200" dirty="0" smtClean="0">
                <a:solidFill>
                  <a:schemeClr val="tx2">
                    <a:lumMod val="50000"/>
                  </a:schemeClr>
                </a:solidFill>
                <a:latin typeface="Arial Rounded MT Bold" pitchFamily="34" charset="0"/>
              </a:rPr>
              <a:t> et al, 1996)</a:t>
            </a:r>
            <a:endParaRPr lang="en-NZ" sz="1200" dirty="0">
              <a:solidFill>
                <a:schemeClr val="tx2">
                  <a:lumMod val="50000"/>
                </a:schemeClr>
              </a:solidFill>
              <a:latin typeface="Arial Rounded MT Bold" pitchFamily="34" charset="0"/>
            </a:endParaRPr>
          </a:p>
        </p:txBody>
      </p:sp>
      <p:sp>
        <p:nvSpPr>
          <p:cNvPr id="2" name="Title 1"/>
          <p:cNvSpPr>
            <a:spLocks noGrp="1"/>
          </p:cNvSpPr>
          <p:nvPr>
            <p:ph type="title"/>
          </p:nvPr>
        </p:nvSpPr>
        <p:spPr>
          <a:xfrm>
            <a:off x="467544" y="53752"/>
            <a:ext cx="8229600" cy="1143000"/>
          </a:xfrm>
        </p:spPr>
        <p:txBody>
          <a:bodyPr/>
          <a:lstStyle/>
          <a:p>
            <a:r>
              <a:rPr lang="en-NZ" dirty="0" smtClean="0">
                <a:solidFill>
                  <a:schemeClr val="tx2">
                    <a:lumMod val="50000"/>
                  </a:schemeClr>
                </a:solidFill>
                <a:latin typeface="Arial Rounded MT Bold" pitchFamily="34" charset="0"/>
              </a:rPr>
              <a:t>Bystander behaviours </a:t>
            </a:r>
            <a:endParaRPr lang="en-NZ" dirty="0">
              <a:solidFill>
                <a:schemeClr val="tx2">
                  <a:lumMod val="50000"/>
                </a:schemeClr>
              </a:solidFill>
              <a:latin typeface="Arial Rounded MT Bold" pitchFamily="34" charset="0"/>
            </a:endParaRPr>
          </a:p>
        </p:txBody>
      </p:sp>
      <p:sp>
        <p:nvSpPr>
          <p:cNvPr id="8" name="TextBox 7"/>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4</a:t>
            </a:r>
            <a:endParaRPr lang="en-NZ" dirty="0">
              <a:solidFill>
                <a:schemeClr val="bg1"/>
              </a:solidFill>
              <a:latin typeface="Arial Rounded MT Bold" pitchFamily="34" charset="0"/>
              <a:cs typeface="Arial" pitchFamily="34" charset="0"/>
            </a:endParaRPr>
          </a:p>
        </p:txBody>
      </p:sp>
      <p:grpSp>
        <p:nvGrpSpPr>
          <p:cNvPr id="3" name="Group 37"/>
          <p:cNvGrpSpPr/>
          <p:nvPr/>
        </p:nvGrpSpPr>
        <p:grpSpPr>
          <a:xfrm>
            <a:off x="2051720" y="2060848"/>
            <a:ext cx="5544616" cy="3456384"/>
            <a:chOff x="1763688" y="2060848"/>
            <a:chExt cx="5544616" cy="3456384"/>
          </a:xfrm>
        </p:grpSpPr>
        <p:sp>
          <p:nvSpPr>
            <p:cNvPr id="9" name="Oval 8"/>
            <p:cNvSpPr/>
            <p:nvPr/>
          </p:nvSpPr>
          <p:spPr>
            <a:xfrm>
              <a:off x="4283968" y="3284984"/>
              <a:ext cx="288032" cy="28803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p:cNvSpPr txBox="1"/>
            <p:nvPr/>
          </p:nvSpPr>
          <p:spPr>
            <a:xfrm>
              <a:off x="3563888" y="3337828"/>
              <a:ext cx="792088" cy="523220"/>
            </a:xfrm>
            <a:prstGeom prst="rect">
              <a:avLst/>
            </a:prstGeom>
            <a:noFill/>
          </p:spPr>
          <p:txBody>
            <a:bodyPr wrap="square" rtlCol="0">
              <a:spAutoFit/>
            </a:bodyPr>
            <a:lstStyle/>
            <a:p>
              <a:pPr algn="r"/>
              <a:r>
                <a:rPr lang="en-US" sz="1400" dirty="0" smtClean="0">
                  <a:solidFill>
                    <a:schemeClr val="accent5">
                      <a:lumMod val="50000"/>
                    </a:schemeClr>
                  </a:solidFill>
                  <a:latin typeface="Arial Rounded MT Bold" pitchFamily="34" charset="0"/>
                </a:rPr>
                <a:t>12% target</a:t>
              </a:r>
              <a:endParaRPr lang="en-NZ" sz="1400" dirty="0">
                <a:solidFill>
                  <a:schemeClr val="accent5">
                    <a:lumMod val="50000"/>
                  </a:schemeClr>
                </a:solidFill>
                <a:latin typeface="Arial Rounded MT Bold" pitchFamily="34" charset="0"/>
              </a:endParaRPr>
            </a:p>
          </p:txBody>
        </p:sp>
        <p:sp>
          <p:nvSpPr>
            <p:cNvPr id="13" name="Oval 12"/>
            <p:cNvSpPr/>
            <p:nvPr/>
          </p:nvSpPr>
          <p:spPr>
            <a:xfrm>
              <a:off x="4788024" y="3140968"/>
              <a:ext cx="288032" cy="288032"/>
            </a:xfrm>
            <a:prstGeom prst="ellipse">
              <a:avLst/>
            </a:prstGeom>
            <a:solidFill>
              <a:srgbClr val="F474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TextBox 13"/>
            <p:cNvSpPr txBox="1"/>
            <p:nvPr/>
          </p:nvSpPr>
          <p:spPr>
            <a:xfrm>
              <a:off x="5076056" y="2996952"/>
              <a:ext cx="936104" cy="523220"/>
            </a:xfrm>
            <a:prstGeom prst="rect">
              <a:avLst/>
            </a:prstGeom>
            <a:noFill/>
          </p:spPr>
          <p:txBody>
            <a:bodyPr wrap="square" rtlCol="0">
              <a:spAutoFit/>
            </a:bodyPr>
            <a:lstStyle/>
            <a:p>
              <a:r>
                <a:rPr lang="en-US" sz="1400" dirty="0" smtClean="0">
                  <a:solidFill>
                    <a:schemeClr val="accent6">
                      <a:lumMod val="50000"/>
                    </a:schemeClr>
                  </a:solidFill>
                  <a:latin typeface="Arial Rounded MT Bold" pitchFamily="34" charset="0"/>
                </a:rPr>
                <a:t>8% initiator</a:t>
              </a:r>
              <a:endParaRPr lang="en-NZ" sz="1400" dirty="0">
                <a:solidFill>
                  <a:schemeClr val="accent6">
                    <a:lumMod val="50000"/>
                  </a:schemeClr>
                </a:solidFill>
                <a:latin typeface="Arial Rounded MT Bold" pitchFamily="34" charset="0"/>
              </a:endParaRPr>
            </a:p>
          </p:txBody>
        </p:sp>
        <p:sp>
          <p:nvSpPr>
            <p:cNvPr id="15" name="Oval 14"/>
            <p:cNvSpPr/>
            <p:nvPr/>
          </p:nvSpPr>
          <p:spPr>
            <a:xfrm>
              <a:off x="4788024" y="2440052"/>
              <a:ext cx="288032"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6" name="Oval 15"/>
            <p:cNvSpPr/>
            <p:nvPr/>
          </p:nvSpPr>
          <p:spPr>
            <a:xfrm>
              <a:off x="5148064" y="2584068"/>
              <a:ext cx="288032"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7" name="TextBox 16"/>
            <p:cNvSpPr txBox="1"/>
            <p:nvPr/>
          </p:nvSpPr>
          <p:spPr>
            <a:xfrm>
              <a:off x="5076056" y="2060848"/>
              <a:ext cx="2232248" cy="523220"/>
            </a:xfrm>
            <a:prstGeom prst="rect">
              <a:avLst/>
            </a:prstGeom>
            <a:noFill/>
          </p:spPr>
          <p:txBody>
            <a:bodyPr wrap="square" rtlCol="0">
              <a:spAutoFit/>
            </a:bodyPr>
            <a:lstStyle/>
            <a:p>
              <a:r>
                <a:rPr lang="en-US" sz="1400" dirty="0" smtClean="0">
                  <a:solidFill>
                    <a:srgbClr val="FFC000"/>
                  </a:solidFill>
                  <a:latin typeface="Arial Rounded MT Bold" pitchFamily="34" charset="0"/>
                </a:rPr>
                <a:t>7% </a:t>
              </a:r>
            </a:p>
            <a:p>
              <a:r>
                <a:rPr lang="en-US" sz="1400" dirty="0" smtClean="0">
                  <a:solidFill>
                    <a:srgbClr val="FFC000"/>
                  </a:solidFill>
                  <a:latin typeface="Arial Rounded MT Bold" pitchFamily="34" charset="0"/>
                </a:rPr>
                <a:t>assistants of initiator</a:t>
              </a:r>
              <a:endParaRPr lang="en-NZ" sz="1400" dirty="0">
                <a:solidFill>
                  <a:srgbClr val="FFC000"/>
                </a:solidFill>
                <a:latin typeface="Arial Rounded MT Bold" pitchFamily="34" charset="0"/>
              </a:endParaRPr>
            </a:p>
          </p:txBody>
        </p:sp>
        <p:sp>
          <p:nvSpPr>
            <p:cNvPr id="18" name="TextBox 17"/>
            <p:cNvSpPr txBox="1"/>
            <p:nvPr/>
          </p:nvSpPr>
          <p:spPr>
            <a:xfrm>
              <a:off x="5004048" y="4293096"/>
              <a:ext cx="1656184" cy="523220"/>
            </a:xfrm>
            <a:prstGeom prst="rect">
              <a:avLst/>
            </a:prstGeom>
            <a:noFill/>
          </p:spPr>
          <p:txBody>
            <a:bodyPr wrap="square" rtlCol="0">
              <a:spAutoFit/>
            </a:bodyPr>
            <a:lstStyle/>
            <a:p>
              <a:r>
                <a:rPr lang="en-US" sz="1400" dirty="0" smtClean="0">
                  <a:solidFill>
                    <a:schemeClr val="accent2">
                      <a:lumMod val="75000"/>
                    </a:schemeClr>
                  </a:solidFill>
                  <a:latin typeface="Arial Rounded MT Bold" pitchFamily="34" charset="0"/>
                </a:rPr>
                <a:t>20% </a:t>
              </a:r>
              <a:r>
                <a:rPr lang="en-US" sz="1400" dirty="0" err="1" smtClean="0">
                  <a:solidFill>
                    <a:schemeClr val="accent2">
                      <a:lumMod val="75000"/>
                    </a:schemeClr>
                  </a:solidFill>
                  <a:latin typeface="Arial Rounded MT Bold" pitchFamily="34" charset="0"/>
                </a:rPr>
                <a:t>reinforcers</a:t>
              </a:r>
              <a:r>
                <a:rPr lang="en-US" sz="1400" dirty="0" smtClean="0">
                  <a:solidFill>
                    <a:schemeClr val="accent2">
                      <a:lumMod val="75000"/>
                    </a:schemeClr>
                  </a:solidFill>
                  <a:latin typeface="Arial Rounded MT Bold" pitchFamily="34" charset="0"/>
                </a:rPr>
                <a:t> of initiator</a:t>
              </a:r>
              <a:endParaRPr lang="en-NZ" sz="1400" dirty="0">
                <a:solidFill>
                  <a:schemeClr val="accent2">
                    <a:lumMod val="75000"/>
                  </a:schemeClr>
                </a:solidFill>
                <a:latin typeface="Arial Rounded MT Bold" pitchFamily="34" charset="0"/>
              </a:endParaRPr>
            </a:p>
          </p:txBody>
        </p:sp>
        <p:sp>
          <p:nvSpPr>
            <p:cNvPr id="19" name="Oval 18"/>
            <p:cNvSpPr/>
            <p:nvPr/>
          </p:nvSpPr>
          <p:spPr>
            <a:xfrm>
              <a:off x="5148064" y="3985900"/>
              <a:ext cx="288032" cy="288032"/>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0" name="Oval 19"/>
            <p:cNvSpPr/>
            <p:nvPr/>
          </p:nvSpPr>
          <p:spPr>
            <a:xfrm>
              <a:off x="4788024" y="4129916"/>
              <a:ext cx="288032" cy="288032"/>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1" name="Oval 20"/>
            <p:cNvSpPr/>
            <p:nvPr/>
          </p:nvSpPr>
          <p:spPr>
            <a:xfrm>
              <a:off x="5364088" y="3697868"/>
              <a:ext cx="288032" cy="288032"/>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3" name="Oval 22"/>
            <p:cNvSpPr/>
            <p:nvPr/>
          </p:nvSpPr>
          <p:spPr>
            <a:xfrm>
              <a:off x="3779912" y="2636912"/>
              <a:ext cx="288032" cy="288032"/>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4" name="Oval 23"/>
            <p:cNvSpPr/>
            <p:nvPr/>
          </p:nvSpPr>
          <p:spPr>
            <a:xfrm>
              <a:off x="3491880" y="2924944"/>
              <a:ext cx="288032" cy="288032"/>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5" name="TextBox 24"/>
            <p:cNvSpPr txBox="1"/>
            <p:nvPr/>
          </p:nvSpPr>
          <p:spPr>
            <a:xfrm>
              <a:off x="1763688" y="2546320"/>
              <a:ext cx="1440160" cy="738664"/>
            </a:xfrm>
            <a:prstGeom prst="rect">
              <a:avLst/>
            </a:prstGeom>
            <a:noFill/>
          </p:spPr>
          <p:txBody>
            <a:bodyPr wrap="square" rtlCol="0">
              <a:spAutoFit/>
            </a:bodyPr>
            <a:lstStyle/>
            <a:p>
              <a:pPr algn="r"/>
              <a:r>
                <a:rPr lang="en-US" sz="1400" dirty="0" smtClean="0">
                  <a:solidFill>
                    <a:schemeClr val="tx2">
                      <a:lumMod val="50000"/>
                    </a:schemeClr>
                  </a:solidFill>
                  <a:latin typeface="Arial Rounded MT Bold" pitchFamily="34" charset="0"/>
                </a:rPr>
                <a:t>17% </a:t>
              </a:r>
            </a:p>
            <a:p>
              <a:pPr algn="r"/>
              <a:r>
                <a:rPr lang="en-US" sz="1400" dirty="0" smtClean="0">
                  <a:solidFill>
                    <a:schemeClr val="tx2">
                      <a:lumMod val="50000"/>
                    </a:schemeClr>
                  </a:solidFill>
                  <a:latin typeface="Arial Rounded MT Bold" pitchFamily="34" charset="0"/>
                </a:rPr>
                <a:t>defenders of the target</a:t>
              </a:r>
              <a:endParaRPr lang="en-NZ" sz="1400" dirty="0">
                <a:solidFill>
                  <a:schemeClr val="tx2">
                    <a:lumMod val="50000"/>
                  </a:schemeClr>
                </a:solidFill>
                <a:latin typeface="Arial Rounded MT Bold" pitchFamily="34" charset="0"/>
              </a:endParaRPr>
            </a:p>
          </p:txBody>
        </p:sp>
        <p:sp>
          <p:nvSpPr>
            <p:cNvPr id="26" name="Oval 25"/>
            <p:cNvSpPr/>
            <p:nvPr/>
          </p:nvSpPr>
          <p:spPr>
            <a:xfrm>
              <a:off x="3347864" y="3284984"/>
              <a:ext cx="288032" cy="288032"/>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7" name="Oval 26"/>
            <p:cNvSpPr/>
            <p:nvPr/>
          </p:nvSpPr>
          <p:spPr>
            <a:xfrm>
              <a:off x="3995936" y="4509120"/>
              <a:ext cx="288032" cy="28803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8" name="Oval 27"/>
            <p:cNvSpPr/>
            <p:nvPr/>
          </p:nvSpPr>
          <p:spPr>
            <a:xfrm>
              <a:off x="3275856" y="4149080"/>
              <a:ext cx="288032" cy="28803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9" name="Oval 28"/>
            <p:cNvSpPr/>
            <p:nvPr/>
          </p:nvSpPr>
          <p:spPr>
            <a:xfrm>
              <a:off x="3563888" y="4417367"/>
              <a:ext cx="288032" cy="28803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0" name="Oval 29"/>
            <p:cNvSpPr/>
            <p:nvPr/>
          </p:nvSpPr>
          <p:spPr>
            <a:xfrm>
              <a:off x="4139952" y="4869160"/>
              <a:ext cx="288032" cy="28803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1" name="Oval 30"/>
            <p:cNvSpPr/>
            <p:nvPr/>
          </p:nvSpPr>
          <p:spPr>
            <a:xfrm>
              <a:off x="2987824" y="4437112"/>
              <a:ext cx="288032" cy="28803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3" name="Oval 32"/>
            <p:cNvSpPr/>
            <p:nvPr/>
          </p:nvSpPr>
          <p:spPr>
            <a:xfrm>
              <a:off x="3275856" y="4705399"/>
              <a:ext cx="288032" cy="28803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4" name="Oval 33"/>
            <p:cNvSpPr/>
            <p:nvPr/>
          </p:nvSpPr>
          <p:spPr>
            <a:xfrm>
              <a:off x="3707904" y="4797152"/>
              <a:ext cx="288032" cy="28803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6" name="TextBox 35"/>
            <p:cNvSpPr txBox="1"/>
            <p:nvPr/>
          </p:nvSpPr>
          <p:spPr>
            <a:xfrm>
              <a:off x="3059832" y="5209455"/>
              <a:ext cx="1440160" cy="307777"/>
            </a:xfrm>
            <a:prstGeom prst="rect">
              <a:avLst/>
            </a:prstGeom>
            <a:noFill/>
          </p:spPr>
          <p:txBody>
            <a:bodyPr wrap="square" rtlCol="0">
              <a:spAutoFit/>
            </a:bodyPr>
            <a:lstStyle/>
            <a:p>
              <a:pPr algn="r"/>
              <a:r>
                <a:rPr lang="en-US" sz="1400" dirty="0" smtClean="0">
                  <a:solidFill>
                    <a:schemeClr val="tx1">
                      <a:lumMod val="75000"/>
                      <a:lumOff val="25000"/>
                    </a:schemeClr>
                  </a:solidFill>
                  <a:latin typeface="Arial Rounded MT Bold" pitchFamily="34" charset="0"/>
                </a:rPr>
                <a:t>24% outsiders</a:t>
              </a:r>
              <a:endParaRPr lang="en-NZ" sz="1400" dirty="0">
                <a:solidFill>
                  <a:schemeClr val="tx1">
                    <a:lumMod val="75000"/>
                    <a:lumOff val="25000"/>
                  </a:schemeClr>
                </a:solidFill>
                <a:latin typeface="Arial Rounded MT Bold" pitchFamily="34" charset="0"/>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3752"/>
            <a:ext cx="8686800" cy="1143000"/>
          </a:xfrm>
        </p:spPr>
        <p:txBody>
          <a:bodyPr>
            <a:noAutofit/>
          </a:bodyPr>
          <a:lstStyle/>
          <a:p>
            <a:r>
              <a:rPr lang="en-NZ" sz="3800" dirty="0" smtClean="0">
                <a:solidFill>
                  <a:schemeClr val="tx2">
                    <a:lumMod val="50000"/>
                  </a:schemeClr>
                </a:solidFill>
                <a:latin typeface="Arial Rounded MT Bold" pitchFamily="34" charset="0"/>
              </a:rPr>
              <a:t>Strategies for dealing with bullying</a:t>
            </a:r>
            <a:endParaRPr lang="en-NZ" sz="3800" dirty="0">
              <a:solidFill>
                <a:schemeClr val="tx2">
                  <a:lumMod val="50000"/>
                </a:schemeClr>
              </a:solidFill>
              <a:latin typeface="Arial Rounded MT Bold" pitchFamily="34" charset="0"/>
            </a:endParaRPr>
          </a:p>
        </p:txBody>
      </p:sp>
      <p:graphicFrame>
        <p:nvGraphicFramePr>
          <p:cNvPr id="5" name="Table 4"/>
          <p:cNvGraphicFramePr>
            <a:graphicFrameLocks noGrp="1"/>
          </p:cNvGraphicFramePr>
          <p:nvPr/>
        </p:nvGraphicFramePr>
        <p:xfrm>
          <a:off x="467544" y="1490381"/>
          <a:ext cx="8208912" cy="4458899"/>
        </p:xfrm>
        <a:graphic>
          <a:graphicData uri="http://schemas.openxmlformats.org/drawingml/2006/table">
            <a:tbl>
              <a:tblPr firstRow="1" bandRow="1">
                <a:tableStyleId>{5C22544A-7EE6-4342-B048-85BDC9FD1C3A}</a:tableStyleId>
              </a:tblPr>
              <a:tblGrid>
                <a:gridCol w="4104456"/>
                <a:gridCol w="4104456"/>
              </a:tblGrid>
              <a:tr h="591840">
                <a:tc>
                  <a:txBody>
                    <a:bodyPr/>
                    <a:lstStyle/>
                    <a:p>
                      <a:pPr algn="ctr"/>
                      <a:r>
                        <a:rPr lang="en-NZ" sz="2400" dirty="0" smtClean="0">
                          <a:solidFill>
                            <a:schemeClr val="bg1"/>
                          </a:solidFill>
                          <a:latin typeface="Arial" pitchFamily="34" charset="0"/>
                          <a:cs typeface="Arial" pitchFamily="34" charset="0"/>
                        </a:rPr>
                        <a:t>Preventing</a:t>
                      </a:r>
                      <a:r>
                        <a:rPr lang="en-NZ" sz="2400" baseline="0" dirty="0" smtClean="0">
                          <a:solidFill>
                            <a:schemeClr val="bg1"/>
                          </a:solidFill>
                          <a:latin typeface="Arial" pitchFamily="34" charset="0"/>
                          <a:cs typeface="Arial" pitchFamily="34" charset="0"/>
                        </a:rPr>
                        <a:t> </a:t>
                      </a:r>
                      <a:endParaRPr lang="en-NZ" sz="2400" dirty="0">
                        <a:solidFill>
                          <a:schemeClr val="bg1"/>
                        </a:solidFill>
                        <a:latin typeface="Arial" pitchFamily="34" charset="0"/>
                        <a:cs typeface="Arial" pitchFamily="34" charset="0"/>
                      </a:endParaRPr>
                    </a:p>
                  </a:txBody>
                  <a:tcPr>
                    <a:solidFill>
                      <a:schemeClr val="accent5">
                        <a:lumMod val="75000"/>
                      </a:schemeClr>
                    </a:solidFill>
                  </a:tcPr>
                </a:tc>
                <a:tc>
                  <a:txBody>
                    <a:bodyPr/>
                    <a:lstStyle/>
                    <a:p>
                      <a:pPr algn="ctr"/>
                      <a:r>
                        <a:rPr lang="en-NZ" sz="2400" dirty="0" smtClean="0">
                          <a:solidFill>
                            <a:schemeClr val="bg1"/>
                          </a:solidFill>
                          <a:latin typeface="Arial" pitchFamily="34" charset="0"/>
                          <a:cs typeface="Arial" pitchFamily="34" charset="0"/>
                        </a:rPr>
                        <a:t>Responding </a:t>
                      </a:r>
                      <a:endParaRPr lang="en-NZ" sz="2400" dirty="0">
                        <a:solidFill>
                          <a:schemeClr val="bg1"/>
                        </a:solidFill>
                        <a:latin typeface="Arial" pitchFamily="34" charset="0"/>
                        <a:cs typeface="Arial" pitchFamily="34" charset="0"/>
                      </a:endParaRPr>
                    </a:p>
                  </a:txBody>
                  <a:tcPr>
                    <a:solidFill>
                      <a:schemeClr val="accent5">
                        <a:lumMod val="75000"/>
                      </a:schemeClr>
                    </a:solidFill>
                  </a:tcPr>
                </a:tc>
              </a:tr>
              <a:tr h="576064">
                <a:tc>
                  <a:txBody>
                    <a:bodyPr/>
                    <a:lstStyle/>
                    <a:p>
                      <a:r>
                        <a:rPr lang="en-NZ" sz="2200" dirty="0" smtClean="0">
                          <a:solidFill>
                            <a:schemeClr val="tx2">
                              <a:lumMod val="50000"/>
                            </a:schemeClr>
                          </a:solidFill>
                          <a:latin typeface="Arial" pitchFamily="34" charset="0"/>
                          <a:cs typeface="Arial" pitchFamily="34" charset="0"/>
                        </a:rPr>
                        <a:t>Direct</a:t>
                      </a:r>
                      <a:r>
                        <a:rPr lang="en-NZ" sz="2200" baseline="0" dirty="0" smtClean="0">
                          <a:solidFill>
                            <a:schemeClr val="tx2">
                              <a:lumMod val="50000"/>
                            </a:schemeClr>
                          </a:solidFill>
                          <a:latin typeface="Arial" pitchFamily="34" charset="0"/>
                          <a:cs typeface="Arial" pitchFamily="34" charset="0"/>
                        </a:rPr>
                        <a:t> teaching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c>
                  <a:txBody>
                    <a:bodyPr/>
                    <a:lstStyle/>
                    <a:p>
                      <a:r>
                        <a:rPr lang="en-NZ" sz="2200" dirty="0" smtClean="0">
                          <a:solidFill>
                            <a:schemeClr val="tx2">
                              <a:lumMod val="50000"/>
                            </a:schemeClr>
                          </a:solidFill>
                          <a:latin typeface="Arial" pitchFamily="34" charset="0"/>
                          <a:cs typeface="Arial" pitchFamily="34" charset="0"/>
                        </a:rPr>
                        <a:t>Restorative methods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r>
              <a:tr h="770715">
                <a:tc>
                  <a:txBody>
                    <a:bodyPr/>
                    <a:lstStyle/>
                    <a:p>
                      <a:r>
                        <a:rPr lang="en-NZ" sz="2200" dirty="0" smtClean="0">
                          <a:solidFill>
                            <a:schemeClr val="tx2">
                              <a:lumMod val="50000"/>
                            </a:schemeClr>
                          </a:solidFill>
                          <a:latin typeface="Arial" pitchFamily="34" charset="0"/>
                          <a:cs typeface="Arial" pitchFamily="34" charset="0"/>
                        </a:rPr>
                        <a:t>Developing a School ethos</a:t>
                      </a:r>
                      <a:r>
                        <a:rPr lang="en-NZ" sz="2200" baseline="0" dirty="0" smtClean="0">
                          <a:solidFill>
                            <a:schemeClr val="tx2">
                              <a:lumMod val="50000"/>
                            </a:schemeClr>
                          </a:solidFill>
                          <a:latin typeface="Arial" pitchFamily="34" charset="0"/>
                          <a:cs typeface="Arial" pitchFamily="34" charset="0"/>
                        </a:rPr>
                        <a:t>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c>
                  <a:txBody>
                    <a:bodyPr/>
                    <a:lstStyle/>
                    <a:p>
                      <a:r>
                        <a:rPr lang="en-NZ" sz="2200" dirty="0" smtClean="0">
                          <a:solidFill>
                            <a:schemeClr val="tx2">
                              <a:lumMod val="50000"/>
                            </a:schemeClr>
                          </a:solidFill>
                          <a:latin typeface="Arial" pitchFamily="34" charset="0"/>
                          <a:cs typeface="Arial" pitchFamily="34" charset="0"/>
                        </a:rPr>
                        <a:t>Method of Shared Concern / Undercover teams / Problem solving teams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r>
              <a:tr h="770715">
                <a:tc>
                  <a:txBody>
                    <a:bodyPr/>
                    <a:lstStyle/>
                    <a:p>
                      <a:r>
                        <a:rPr lang="en-NZ" sz="2200" dirty="0" smtClean="0">
                          <a:solidFill>
                            <a:schemeClr val="tx2">
                              <a:lumMod val="50000"/>
                            </a:schemeClr>
                          </a:solidFill>
                          <a:latin typeface="Arial" pitchFamily="34" charset="0"/>
                          <a:cs typeface="Arial" pitchFamily="34" charset="0"/>
                        </a:rPr>
                        <a:t>Developing</a:t>
                      </a:r>
                      <a:r>
                        <a:rPr lang="en-NZ" sz="2200" baseline="0" dirty="0" smtClean="0">
                          <a:solidFill>
                            <a:schemeClr val="tx2">
                              <a:lumMod val="50000"/>
                            </a:schemeClr>
                          </a:solidFill>
                          <a:latin typeface="Arial" pitchFamily="34" charset="0"/>
                          <a:cs typeface="Arial" pitchFamily="34" charset="0"/>
                        </a:rPr>
                        <a:t> an anti-bullying policy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c>
                  <a:txBody>
                    <a:bodyPr/>
                    <a:lstStyle/>
                    <a:p>
                      <a:r>
                        <a:rPr lang="en-NZ" sz="2200" dirty="0" smtClean="0">
                          <a:solidFill>
                            <a:schemeClr val="tx2">
                              <a:lumMod val="50000"/>
                            </a:schemeClr>
                          </a:solidFill>
                          <a:latin typeface="Arial" pitchFamily="34" charset="0"/>
                          <a:cs typeface="Arial" pitchFamily="34" charset="0"/>
                        </a:rPr>
                        <a:t>Solution Focused Discussions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r>
              <a:tr h="652285">
                <a:tc>
                  <a:txBody>
                    <a:bodyPr/>
                    <a:lstStyle/>
                    <a:p>
                      <a:r>
                        <a:rPr lang="en-NZ" sz="2200" dirty="0" smtClean="0">
                          <a:solidFill>
                            <a:schemeClr val="tx2">
                              <a:lumMod val="50000"/>
                            </a:schemeClr>
                          </a:solidFill>
                          <a:latin typeface="Arial" pitchFamily="34" charset="0"/>
                          <a:cs typeface="Arial" pitchFamily="34" charset="0"/>
                        </a:rPr>
                        <a:t>Wellbeing in schools survey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c>
                  <a:txBody>
                    <a:bodyPr/>
                    <a:lstStyle/>
                    <a:p>
                      <a:r>
                        <a:rPr lang="en-NZ" sz="2200" dirty="0" smtClean="0">
                          <a:solidFill>
                            <a:schemeClr val="tx2">
                              <a:lumMod val="50000"/>
                            </a:schemeClr>
                          </a:solidFill>
                          <a:latin typeface="Arial" pitchFamily="34" charset="0"/>
                          <a:cs typeface="Arial" pitchFamily="34" charset="0"/>
                        </a:rPr>
                        <a:t>School sanction</a:t>
                      </a:r>
                      <a:r>
                        <a:rPr lang="en-NZ" sz="2200" baseline="0" dirty="0" smtClean="0">
                          <a:solidFill>
                            <a:schemeClr val="tx2">
                              <a:lumMod val="50000"/>
                            </a:schemeClr>
                          </a:solidFill>
                          <a:latin typeface="Arial" pitchFamily="34" charset="0"/>
                          <a:cs typeface="Arial" pitchFamily="34" charset="0"/>
                        </a:rPr>
                        <a:t> systems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r>
              <a:tr h="770715">
                <a:tc>
                  <a:txBody>
                    <a:bodyPr/>
                    <a:lstStyle/>
                    <a:p>
                      <a:r>
                        <a:rPr lang="en-NZ" sz="2200" dirty="0" smtClean="0">
                          <a:solidFill>
                            <a:schemeClr val="tx2">
                              <a:lumMod val="50000"/>
                            </a:schemeClr>
                          </a:solidFill>
                          <a:latin typeface="Arial" pitchFamily="34" charset="0"/>
                          <a:cs typeface="Arial" pitchFamily="34" charset="0"/>
                        </a:rPr>
                        <a:t>Peer mediation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c>
                  <a:txBody>
                    <a:bodyPr/>
                    <a:lstStyle/>
                    <a:p>
                      <a:r>
                        <a:rPr lang="en-NZ" sz="2200" dirty="0" smtClean="0">
                          <a:solidFill>
                            <a:schemeClr val="tx2">
                              <a:lumMod val="50000"/>
                            </a:schemeClr>
                          </a:solidFill>
                          <a:latin typeface="Arial" pitchFamily="34" charset="0"/>
                          <a:cs typeface="Arial" pitchFamily="34" charset="0"/>
                        </a:rPr>
                        <a:t>Outside agencies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r>
            </a:tbl>
          </a:graphicData>
        </a:graphic>
      </p:graphicFrame>
      <p:sp>
        <p:nvSpPr>
          <p:cNvPr id="4" name="TextBox 3"/>
          <p:cNvSpPr txBox="1"/>
          <p:nvPr/>
        </p:nvSpPr>
        <p:spPr>
          <a:xfrm>
            <a:off x="611560" y="6237312"/>
            <a:ext cx="2592288"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Workshops 5 &amp; 6</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18256"/>
            <a:ext cx="9612560" cy="1143000"/>
          </a:xfrm>
        </p:spPr>
        <p:txBody>
          <a:bodyPr>
            <a:noAutofit/>
          </a:bodyPr>
          <a:lstStyle/>
          <a:p>
            <a:r>
              <a:rPr lang="en-NZ" sz="3800" spc="-100" dirty="0" smtClean="0">
                <a:solidFill>
                  <a:schemeClr val="tx2">
                    <a:lumMod val="50000"/>
                  </a:schemeClr>
                </a:solidFill>
                <a:latin typeface="Arial Rounded MT Bold" pitchFamily="34" charset="0"/>
              </a:rPr>
              <a:t>Preventing bullying and the curriculum </a:t>
            </a:r>
            <a:endParaRPr lang="en-NZ" sz="3800" spc="-100"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251520" y="1484784"/>
            <a:ext cx="8640960" cy="5400600"/>
          </a:xfrm>
        </p:spPr>
        <p:txBody>
          <a:bodyPr>
            <a:noAutofit/>
          </a:bodyPr>
          <a:lstStyle/>
          <a:p>
            <a:pPr marL="0" indent="0">
              <a:buNone/>
            </a:pPr>
            <a:r>
              <a:rPr lang="en-US" sz="2200" dirty="0" smtClean="0">
                <a:solidFill>
                  <a:schemeClr val="tx2">
                    <a:lumMod val="50000"/>
                  </a:schemeClr>
                </a:solidFill>
                <a:latin typeface="Arial" pitchFamily="34" charset="0"/>
                <a:cs typeface="Arial" pitchFamily="34" charset="0"/>
              </a:rPr>
              <a:t>For maximum impact, bullying prevention approaches should align with good teaching practice and the New Zealand Curriculum/Te Marautanga o Aotearoa, e.g. as part of </a:t>
            </a:r>
            <a:r>
              <a:rPr lang="en-NZ" sz="2200" dirty="0" smtClean="0">
                <a:solidFill>
                  <a:schemeClr val="tx2">
                    <a:lumMod val="50000"/>
                  </a:schemeClr>
                </a:solidFill>
                <a:latin typeface="Arial" pitchFamily="34" charset="0"/>
                <a:cs typeface="Arial" pitchFamily="34" charset="0"/>
              </a:rPr>
              <a:t>teaching key competencies:</a:t>
            </a:r>
          </a:p>
          <a:p>
            <a:pPr marL="0" indent="0">
              <a:buNone/>
            </a:pPr>
            <a:endParaRPr lang="en-NZ" sz="900" dirty="0" smtClean="0">
              <a:solidFill>
                <a:schemeClr val="tx2">
                  <a:lumMod val="50000"/>
                </a:schemeClr>
              </a:solidFill>
              <a:latin typeface="Arial" pitchFamily="34" charset="0"/>
              <a:cs typeface="Arial" pitchFamily="34" charset="0"/>
            </a:endParaRPr>
          </a:p>
          <a:p>
            <a:pPr marL="342000" indent="-342000">
              <a:buFont typeface="Arial" pitchFamily="34" charset="0"/>
              <a:buChar char="•"/>
            </a:pPr>
            <a:r>
              <a:rPr lang="en-US" sz="2200" b="1" dirty="0" smtClean="0">
                <a:solidFill>
                  <a:schemeClr val="tx2">
                    <a:lumMod val="50000"/>
                  </a:schemeClr>
                </a:solidFill>
                <a:latin typeface="Arial" pitchFamily="34" charset="0"/>
                <a:cs typeface="Arial" pitchFamily="34" charset="0"/>
              </a:rPr>
              <a:t>managing self </a:t>
            </a:r>
            <a:r>
              <a:rPr lang="en-US" sz="2200" dirty="0" smtClean="0">
                <a:solidFill>
                  <a:schemeClr val="tx2">
                    <a:lumMod val="50000"/>
                  </a:schemeClr>
                </a:solidFill>
                <a:latin typeface="Arial" pitchFamily="34" charset="0"/>
                <a:cs typeface="Arial" pitchFamily="34" charset="0"/>
              </a:rPr>
              <a:t>–self-motivation, a can-do attitude, and students seeing themselves as capable learners</a:t>
            </a:r>
          </a:p>
          <a:p>
            <a:pPr marL="342000" indent="-342000">
              <a:buFont typeface="Arial" pitchFamily="34" charset="0"/>
              <a:buChar char="•"/>
            </a:pPr>
            <a:endParaRPr lang="en-US" sz="900" dirty="0" smtClean="0">
              <a:solidFill>
                <a:schemeClr val="tx2">
                  <a:lumMod val="50000"/>
                </a:schemeClr>
              </a:solidFill>
              <a:latin typeface="Arial" pitchFamily="34" charset="0"/>
              <a:cs typeface="Arial" pitchFamily="34" charset="0"/>
            </a:endParaRPr>
          </a:p>
          <a:p>
            <a:pPr marL="342000" indent="-342000">
              <a:buFont typeface="Arial" pitchFamily="34" charset="0"/>
              <a:buChar char="•"/>
            </a:pPr>
            <a:r>
              <a:rPr lang="en-US" sz="2200" b="1" dirty="0" smtClean="0">
                <a:solidFill>
                  <a:schemeClr val="tx2">
                    <a:lumMod val="50000"/>
                  </a:schemeClr>
                </a:solidFill>
                <a:latin typeface="Arial" pitchFamily="34" charset="0"/>
                <a:cs typeface="Arial" pitchFamily="34" charset="0"/>
              </a:rPr>
              <a:t>relating to others </a:t>
            </a:r>
            <a:r>
              <a:rPr lang="en-US" sz="2200" dirty="0" smtClean="0">
                <a:solidFill>
                  <a:schemeClr val="tx2">
                    <a:lumMod val="50000"/>
                  </a:schemeClr>
                </a:solidFill>
                <a:latin typeface="Arial" pitchFamily="34" charset="0"/>
                <a:cs typeface="Arial" pitchFamily="34" charset="0"/>
              </a:rPr>
              <a:t>– interacting effectively with a diverse range of people in a variety of contexts</a:t>
            </a:r>
          </a:p>
          <a:p>
            <a:pPr marL="342000" indent="-342000">
              <a:buFont typeface="Arial" pitchFamily="34" charset="0"/>
              <a:buChar char="•"/>
            </a:pPr>
            <a:endParaRPr lang="en-US" sz="900" dirty="0" smtClean="0">
              <a:solidFill>
                <a:schemeClr val="tx2">
                  <a:lumMod val="50000"/>
                </a:schemeClr>
              </a:solidFill>
              <a:latin typeface="Arial" pitchFamily="34" charset="0"/>
              <a:cs typeface="Arial" pitchFamily="34" charset="0"/>
            </a:endParaRPr>
          </a:p>
          <a:p>
            <a:pPr marL="342000" indent="-342000">
              <a:buFont typeface="Arial" pitchFamily="34" charset="0"/>
              <a:buChar char="•"/>
            </a:pPr>
            <a:r>
              <a:rPr lang="en-US" sz="2200" b="1" dirty="0" smtClean="0">
                <a:solidFill>
                  <a:schemeClr val="tx2">
                    <a:lumMod val="50000"/>
                  </a:schemeClr>
                </a:solidFill>
                <a:latin typeface="Arial" pitchFamily="34" charset="0"/>
                <a:cs typeface="Arial" pitchFamily="34" charset="0"/>
              </a:rPr>
              <a:t>participating and contributing </a:t>
            </a:r>
            <a:r>
              <a:rPr lang="en-US" sz="2200" dirty="0" smtClean="0">
                <a:solidFill>
                  <a:schemeClr val="tx2">
                    <a:lumMod val="50000"/>
                  </a:schemeClr>
                </a:solidFill>
                <a:latin typeface="Arial" pitchFamily="34" charset="0"/>
                <a:cs typeface="Arial" pitchFamily="34" charset="0"/>
              </a:rPr>
              <a:t>–being actively involved in communities, including family, whānau, school and groups based on a common interest or culture.</a:t>
            </a:r>
            <a:endParaRPr lang="en-NZ" sz="2200" dirty="0">
              <a:solidFill>
                <a:schemeClr val="tx2">
                  <a:lumMod val="50000"/>
                </a:schemeClr>
              </a:solidFill>
              <a:latin typeface="Arial" pitchFamily="34" charset="0"/>
              <a:cs typeface="Arial" pitchFamily="34" charset="0"/>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5</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fontScale="90000"/>
          </a:bodyPr>
          <a:lstStyle/>
          <a:p>
            <a:r>
              <a:rPr lang="en-US" dirty="0" smtClean="0">
                <a:solidFill>
                  <a:schemeClr val="tx2">
                    <a:lumMod val="50000"/>
                  </a:schemeClr>
                </a:solidFill>
                <a:latin typeface="Arial Rounded MT Bold" pitchFamily="34" charset="0"/>
              </a:rPr>
              <a:t>Activity: Responding to bullying</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457200" y="1600200"/>
            <a:ext cx="7859216" cy="4525963"/>
          </a:xfrm>
        </p:spPr>
        <p:txBody>
          <a:bodyPr/>
          <a:lstStyle/>
          <a:p>
            <a:pPr>
              <a:buNone/>
            </a:pPr>
            <a:r>
              <a:rPr lang="en-US" dirty="0" smtClean="0">
                <a:solidFill>
                  <a:schemeClr val="tx2">
                    <a:lumMod val="50000"/>
                  </a:schemeClr>
                </a:solidFill>
                <a:latin typeface="Arial" pitchFamily="34" charset="0"/>
                <a:cs typeface="Arial" pitchFamily="34" charset="0"/>
              </a:rPr>
              <a:t>	Use the </a:t>
            </a:r>
            <a:r>
              <a:rPr lang="en-US" i="1" dirty="0" smtClean="0">
                <a:solidFill>
                  <a:schemeClr val="tx2">
                    <a:lumMod val="50000"/>
                  </a:schemeClr>
                </a:solidFill>
                <a:latin typeface="Arial" pitchFamily="34" charset="0"/>
                <a:cs typeface="Arial" pitchFamily="34" charset="0"/>
              </a:rPr>
              <a:t>Responses to </a:t>
            </a:r>
            <a:r>
              <a:rPr lang="en-US" i="1" dirty="0" err="1" smtClean="0">
                <a:solidFill>
                  <a:schemeClr val="tx2">
                    <a:lumMod val="50000"/>
                  </a:schemeClr>
                </a:solidFill>
                <a:latin typeface="Arial" pitchFamily="34" charset="0"/>
                <a:cs typeface="Arial" pitchFamily="34" charset="0"/>
              </a:rPr>
              <a:t>Behaviour</a:t>
            </a:r>
            <a:r>
              <a:rPr lang="en-US" i="1" dirty="0" smtClean="0">
                <a:solidFill>
                  <a:schemeClr val="tx2">
                    <a:lumMod val="50000"/>
                  </a:schemeClr>
                </a:solidFill>
                <a:latin typeface="Arial" pitchFamily="34" charset="0"/>
                <a:cs typeface="Arial" pitchFamily="34" charset="0"/>
              </a:rPr>
              <a:t> </a:t>
            </a:r>
            <a:r>
              <a:rPr lang="en-US" dirty="0" smtClean="0">
                <a:solidFill>
                  <a:schemeClr val="tx2">
                    <a:lumMod val="50000"/>
                  </a:schemeClr>
                </a:solidFill>
                <a:latin typeface="Arial" pitchFamily="34" charset="0"/>
                <a:cs typeface="Arial" pitchFamily="34" charset="0"/>
              </a:rPr>
              <a:t>handout and the bullying scenarios sheet to discuss possible different responses to the scenarios. </a:t>
            </a:r>
            <a:endParaRPr lang="en-NZ" dirty="0">
              <a:solidFill>
                <a:schemeClr val="tx2">
                  <a:lumMod val="50000"/>
                </a:schemeClr>
              </a:solidFill>
              <a:latin typeface="Arial" pitchFamily="34" charset="0"/>
              <a:cs typeface="Arial" pitchFamily="34" charset="0"/>
            </a:endParaRPr>
          </a:p>
        </p:txBody>
      </p:sp>
      <p:sp>
        <p:nvSpPr>
          <p:cNvPr id="4" name="TextBox 3"/>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6</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6</a:t>
            </a:r>
            <a:endParaRPr lang="en-NZ" dirty="0">
              <a:solidFill>
                <a:schemeClr val="bg1"/>
              </a:solidFill>
              <a:latin typeface="Arial Rounded MT Bold" pitchFamily="34" charset="0"/>
              <a:cs typeface="Arial" pitchFamily="34" charset="0"/>
            </a:endParaRPr>
          </a:p>
        </p:txBody>
      </p:sp>
      <p:sp>
        <p:nvSpPr>
          <p:cNvPr id="3" name="Title 1"/>
          <p:cNvSpPr txBox="1">
            <a:spLocks/>
          </p:cNvSpPr>
          <p:nvPr/>
        </p:nvSpPr>
        <p:spPr>
          <a:xfrm>
            <a:off x="457200" y="125760"/>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2">
                    <a:lumMod val="50000"/>
                  </a:schemeClr>
                </a:solidFill>
                <a:effectLst/>
                <a:uLnTx/>
                <a:uFillTx/>
                <a:latin typeface="Arial Rounded MT Bold" pitchFamily="34" charset="0"/>
                <a:ea typeface="+mj-ea"/>
                <a:cs typeface="+mj-cs"/>
              </a:rPr>
              <a:t>Responding to bullying</a:t>
            </a:r>
            <a:endParaRPr kumimoji="0" lang="en-NZ" sz="4400" b="0" i="0" u="none" strike="noStrike" kern="1200" cap="none" spc="0" normalizeH="0" baseline="0" noProof="0" dirty="0">
              <a:ln>
                <a:noFill/>
              </a:ln>
              <a:solidFill>
                <a:schemeClr val="tx2">
                  <a:lumMod val="50000"/>
                </a:schemeClr>
              </a:solidFill>
              <a:effectLst/>
              <a:uLnTx/>
              <a:uFillTx/>
              <a:latin typeface="Arial Rounded MT Bold" pitchFamily="34" charset="0"/>
              <a:ea typeface="+mj-ea"/>
              <a:cs typeface="+mj-cs"/>
            </a:endParaRPr>
          </a:p>
        </p:txBody>
      </p:sp>
      <p:pic>
        <p:nvPicPr>
          <p:cNvPr id="2050" name="Picture 2"/>
          <p:cNvPicPr>
            <a:picLocks noChangeAspect="1" noChangeArrowheads="1"/>
          </p:cNvPicPr>
          <p:nvPr/>
        </p:nvPicPr>
        <p:blipFill>
          <a:blip r:embed="rId2" cstate="print"/>
          <a:srcRect/>
          <a:stretch>
            <a:fillRect/>
          </a:stretch>
        </p:blipFill>
        <p:spPr bwMode="auto">
          <a:xfrm>
            <a:off x="1331640" y="1340768"/>
            <a:ext cx="6480199" cy="46563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18256"/>
            <a:ext cx="9612560" cy="1143000"/>
          </a:xfrm>
        </p:spPr>
        <p:txBody>
          <a:bodyPr>
            <a:noAutofit/>
          </a:bodyPr>
          <a:lstStyle/>
          <a:p>
            <a:r>
              <a:rPr lang="en-NZ" sz="3800" spc="-100" dirty="0" smtClean="0">
                <a:solidFill>
                  <a:schemeClr val="tx2">
                    <a:lumMod val="50000"/>
                  </a:schemeClr>
                </a:solidFill>
                <a:latin typeface="Arial Rounded MT Bold" pitchFamily="34" charset="0"/>
              </a:rPr>
              <a:t>Preventing bullying and the curriculum </a:t>
            </a:r>
            <a:endParaRPr lang="en-NZ" sz="3800" spc="-100"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251520" y="1484784"/>
            <a:ext cx="8640960" cy="5400600"/>
          </a:xfrm>
        </p:spPr>
        <p:txBody>
          <a:bodyPr>
            <a:noAutofit/>
          </a:bodyPr>
          <a:lstStyle/>
          <a:p>
            <a:pPr marL="0" indent="0">
              <a:buNone/>
            </a:pPr>
            <a:r>
              <a:rPr lang="en-US" sz="1800" i="1" dirty="0" smtClean="0">
                <a:solidFill>
                  <a:schemeClr val="tx2">
                    <a:lumMod val="50000"/>
                  </a:schemeClr>
                </a:solidFill>
                <a:latin typeface="Arial" pitchFamily="34" charset="0"/>
                <a:cs typeface="Arial" pitchFamily="34" charset="0"/>
              </a:rPr>
              <a:t>For maximum impact, bullying prevention approaches should align with good teaching practice and the New Zealand Curriculum/Te Marautanga o </a:t>
            </a:r>
            <a:r>
              <a:rPr lang="en-US" sz="1800" i="1" dirty="0" smtClean="0">
                <a:solidFill>
                  <a:schemeClr val="tx2">
                    <a:lumMod val="50000"/>
                  </a:schemeClr>
                </a:solidFill>
                <a:latin typeface="Arial" pitchFamily="34" charset="0"/>
                <a:cs typeface="Arial" pitchFamily="34" charset="0"/>
              </a:rPr>
              <a:t>Aotearoa.</a:t>
            </a:r>
          </a:p>
          <a:p>
            <a:pPr marL="0" indent="0">
              <a:buNone/>
            </a:pPr>
            <a:r>
              <a:rPr lang="en-NZ" sz="2400" b="1" dirty="0" smtClean="0">
                <a:solidFill>
                  <a:schemeClr val="tx2">
                    <a:lumMod val="50000"/>
                  </a:schemeClr>
                </a:solidFill>
                <a:latin typeface="Arial" pitchFamily="34" charset="0"/>
                <a:cs typeface="Arial" pitchFamily="34" charset="0"/>
              </a:rPr>
              <a:t>T</a:t>
            </a:r>
            <a:r>
              <a:rPr lang="en-NZ" sz="2400" b="1" dirty="0" smtClean="0">
                <a:solidFill>
                  <a:schemeClr val="tx2">
                    <a:lumMod val="50000"/>
                  </a:schemeClr>
                </a:solidFill>
                <a:latin typeface="Arial" pitchFamily="34" charset="0"/>
                <a:cs typeface="Arial" pitchFamily="34" charset="0"/>
              </a:rPr>
              <a:t>eaching </a:t>
            </a:r>
            <a:r>
              <a:rPr lang="en-NZ" sz="2400" b="1" dirty="0" smtClean="0">
                <a:solidFill>
                  <a:schemeClr val="tx2">
                    <a:lumMod val="50000"/>
                  </a:schemeClr>
                </a:solidFill>
                <a:latin typeface="Arial" pitchFamily="34" charset="0"/>
                <a:cs typeface="Arial" pitchFamily="34" charset="0"/>
              </a:rPr>
              <a:t>key </a:t>
            </a:r>
            <a:r>
              <a:rPr lang="en-NZ" sz="2400" b="1" dirty="0" smtClean="0">
                <a:solidFill>
                  <a:schemeClr val="tx2">
                    <a:lumMod val="50000"/>
                  </a:schemeClr>
                </a:solidFill>
                <a:latin typeface="Arial" pitchFamily="34" charset="0"/>
                <a:cs typeface="Arial" pitchFamily="34" charset="0"/>
              </a:rPr>
              <a:t>competencies</a:t>
            </a:r>
            <a:endParaRPr lang="en-NZ" sz="2400" b="1" dirty="0" smtClean="0">
              <a:solidFill>
                <a:schemeClr val="tx2">
                  <a:lumMod val="50000"/>
                </a:schemeClr>
              </a:solidFill>
              <a:latin typeface="Arial" pitchFamily="34" charset="0"/>
              <a:cs typeface="Arial" pitchFamily="34" charset="0"/>
            </a:endParaRPr>
          </a:p>
          <a:p>
            <a:pPr marL="0" indent="0">
              <a:buNone/>
            </a:pPr>
            <a:endParaRPr lang="en-NZ" sz="900" dirty="0" smtClean="0">
              <a:solidFill>
                <a:schemeClr val="tx2">
                  <a:lumMod val="50000"/>
                </a:schemeClr>
              </a:solidFill>
              <a:latin typeface="Arial" pitchFamily="34" charset="0"/>
              <a:cs typeface="Arial" pitchFamily="34" charset="0"/>
            </a:endParaRPr>
          </a:p>
          <a:p>
            <a:pPr marL="342000" indent="-342000" algn="l">
              <a:buFont typeface="Arial" pitchFamily="34" charset="0"/>
              <a:buChar char="•"/>
            </a:pPr>
            <a:r>
              <a:rPr lang="en-US" sz="2200" b="1" dirty="0" smtClean="0">
                <a:solidFill>
                  <a:schemeClr val="tx2">
                    <a:lumMod val="50000"/>
                  </a:schemeClr>
                </a:solidFill>
                <a:latin typeface="Arial" pitchFamily="34" charset="0"/>
                <a:cs typeface="Arial" pitchFamily="34" charset="0"/>
              </a:rPr>
              <a:t>managing self </a:t>
            </a:r>
            <a:r>
              <a:rPr lang="en-US" sz="2200" dirty="0" smtClean="0">
                <a:solidFill>
                  <a:schemeClr val="tx2">
                    <a:lumMod val="50000"/>
                  </a:schemeClr>
                </a:solidFill>
                <a:latin typeface="Arial" pitchFamily="34" charset="0"/>
                <a:cs typeface="Arial" pitchFamily="34" charset="0"/>
              </a:rPr>
              <a:t>– self-motivation</a:t>
            </a:r>
            <a:r>
              <a:rPr lang="en-US" sz="2200" dirty="0" smtClean="0">
                <a:solidFill>
                  <a:schemeClr val="tx2">
                    <a:lumMod val="50000"/>
                  </a:schemeClr>
                </a:solidFill>
                <a:latin typeface="Arial" pitchFamily="34" charset="0"/>
                <a:cs typeface="Arial" pitchFamily="34" charset="0"/>
              </a:rPr>
              <a:t>, a can-do attitude, and students seeing themselves as capable learners</a:t>
            </a:r>
          </a:p>
          <a:p>
            <a:pPr marL="342000" indent="-342000" algn="l">
              <a:buFont typeface="Arial" pitchFamily="34" charset="0"/>
              <a:buChar char="•"/>
            </a:pPr>
            <a:endParaRPr lang="en-US" sz="900" dirty="0" smtClean="0">
              <a:solidFill>
                <a:schemeClr val="tx2">
                  <a:lumMod val="50000"/>
                </a:schemeClr>
              </a:solidFill>
              <a:latin typeface="Arial" pitchFamily="34" charset="0"/>
              <a:cs typeface="Arial" pitchFamily="34" charset="0"/>
            </a:endParaRPr>
          </a:p>
          <a:p>
            <a:pPr marL="342000" indent="-342000" algn="l">
              <a:buFont typeface="Arial" pitchFamily="34" charset="0"/>
              <a:buChar char="•"/>
            </a:pPr>
            <a:r>
              <a:rPr lang="en-US" sz="2200" b="1" dirty="0" smtClean="0">
                <a:solidFill>
                  <a:schemeClr val="tx2">
                    <a:lumMod val="50000"/>
                  </a:schemeClr>
                </a:solidFill>
                <a:latin typeface="Arial" pitchFamily="34" charset="0"/>
                <a:cs typeface="Arial" pitchFamily="34" charset="0"/>
              </a:rPr>
              <a:t>relating to others </a:t>
            </a:r>
            <a:r>
              <a:rPr lang="en-US" sz="2200" dirty="0" smtClean="0">
                <a:solidFill>
                  <a:schemeClr val="tx2">
                    <a:lumMod val="50000"/>
                  </a:schemeClr>
                </a:solidFill>
                <a:latin typeface="Arial" pitchFamily="34" charset="0"/>
                <a:cs typeface="Arial" pitchFamily="34" charset="0"/>
              </a:rPr>
              <a:t>– interacting effectively with a diverse range of people in a variety of contexts</a:t>
            </a:r>
          </a:p>
          <a:p>
            <a:pPr marL="342000" indent="-342000" algn="l">
              <a:buFont typeface="Arial" pitchFamily="34" charset="0"/>
              <a:buChar char="•"/>
            </a:pPr>
            <a:endParaRPr lang="en-US" sz="900" dirty="0" smtClean="0">
              <a:solidFill>
                <a:schemeClr val="tx2">
                  <a:lumMod val="50000"/>
                </a:schemeClr>
              </a:solidFill>
              <a:latin typeface="Arial" pitchFamily="34" charset="0"/>
              <a:cs typeface="Arial" pitchFamily="34" charset="0"/>
            </a:endParaRPr>
          </a:p>
          <a:p>
            <a:pPr marL="342000" indent="-342000" algn="l">
              <a:buFont typeface="Arial" pitchFamily="34" charset="0"/>
              <a:buChar char="•"/>
            </a:pPr>
            <a:r>
              <a:rPr lang="en-US" sz="2200" b="1" dirty="0" smtClean="0">
                <a:solidFill>
                  <a:schemeClr val="tx2">
                    <a:lumMod val="50000"/>
                  </a:schemeClr>
                </a:solidFill>
                <a:latin typeface="Arial" pitchFamily="34" charset="0"/>
                <a:cs typeface="Arial" pitchFamily="34" charset="0"/>
              </a:rPr>
              <a:t>participating and contributing </a:t>
            </a:r>
            <a:r>
              <a:rPr lang="en-US" sz="2200" dirty="0" smtClean="0">
                <a:solidFill>
                  <a:schemeClr val="tx2">
                    <a:lumMod val="50000"/>
                  </a:schemeClr>
                </a:solidFill>
                <a:latin typeface="Arial" pitchFamily="34" charset="0"/>
                <a:cs typeface="Arial" pitchFamily="34" charset="0"/>
              </a:rPr>
              <a:t>– being </a:t>
            </a:r>
            <a:r>
              <a:rPr lang="en-US" sz="2200" dirty="0" smtClean="0">
                <a:solidFill>
                  <a:schemeClr val="tx2">
                    <a:lumMod val="50000"/>
                  </a:schemeClr>
                </a:solidFill>
                <a:latin typeface="Arial" pitchFamily="34" charset="0"/>
                <a:cs typeface="Arial" pitchFamily="34" charset="0"/>
              </a:rPr>
              <a:t>actively involved in communities, including family, whānau, school and groups based on a common interest or culture.</a:t>
            </a:r>
            <a:endParaRPr lang="en-NZ" sz="2200" dirty="0">
              <a:solidFill>
                <a:schemeClr val="tx2">
                  <a:lumMod val="50000"/>
                </a:schemeClr>
              </a:solidFill>
              <a:latin typeface="Arial" pitchFamily="34" charset="0"/>
              <a:cs typeface="Arial" pitchFamily="34" charset="0"/>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7</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5040560"/>
          </a:xfrm>
        </p:spPr>
        <p:txBody>
          <a:bodyPr>
            <a:normAutofit/>
          </a:bodyPr>
          <a:lstStyle/>
          <a:p>
            <a:pPr marL="0">
              <a:buNone/>
            </a:pPr>
            <a:r>
              <a:rPr lang="en-US" sz="2400" b="1" dirty="0" smtClean="0">
                <a:solidFill>
                  <a:schemeClr val="tx2">
                    <a:lumMod val="50000"/>
                  </a:schemeClr>
                </a:solidFill>
                <a:latin typeface="Arial" pitchFamily="34" charset="0"/>
                <a:cs typeface="Arial" pitchFamily="34" charset="0"/>
              </a:rPr>
              <a:t>Health and Physical Education</a:t>
            </a:r>
            <a:endParaRPr lang="en-US" sz="2400" b="1" dirty="0" smtClean="0">
              <a:solidFill>
                <a:schemeClr val="tx2">
                  <a:lumMod val="50000"/>
                </a:schemeClr>
              </a:solidFill>
              <a:latin typeface="Arial" pitchFamily="34" charset="0"/>
              <a:cs typeface="Arial" pitchFamily="34" charset="0"/>
            </a:endParaRPr>
          </a:p>
          <a:p>
            <a:pPr marL="0">
              <a:buNone/>
            </a:pPr>
            <a:r>
              <a:rPr lang="en-US" sz="2200" dirty="0" smtClean="0">
                <a:solidFill>
                  <a:schemeClr val="tx2">
                    <a:lumMod val="50000"/>
                  </a:schemeClr>
                </a:solidFill>
                <a:latin typeface="Arial" pitchFamily="34" charset="0"/>
                <a:cs typeface="Arial" pitchFamily="34" charset="0"/>
              </a:rPr>
              <a:t>Bullying </a:t>
            </a:r>
            <a:r>
              <a:rPr lang="en-US" sz="2200" dirty="0" smtClean="0">
                <a:solidFill>
                  <a:schemeClr val="tx2">
                    <a:lumMod val="50000"/>
                  </a:schemeClr>
                </a:solidFill>
                <a:latin typeface="Arial" pitchFamily="34" charset="0"/>
                <a:cs typeface="Arial" pitchFamily="34" charset="0"/>
              </a:rPr>
              <a:t>approaches should also align with the Health and Physical Education (HPE) learning area of the curriculum. </a:t>
            </a:r>
          </a:p>
          <a:p>
            <a:pPr marL="342000" indent="-342000" algn="l">
              <a:buFont typeface="Arial" pitchFamily="34" charset="0"/>
              <a:buChar char="•"/>
            </a:pPr>
            <a:r>
              <a:rPr lang="en-US" sz="2200" dirty="0" smtClean="0">
                <a:solidFill>
                  <a:schemeClr val="tx2">
                    <a:lumMod val="50000"/>
                  </a:schemeClr>
                </a:solidFill>
                <a:latin typeface="Arial" pitchFamily="34" charset="0"/>
                <a:cs typeface="Arial" pitchFamily="34" charset="0"/>
              </a:rPr>
              <a:t>Students are encouraged to demonstrate empathy and develop skills that enhance relationships (</a:t>
            </a:r>
            <a:r>
              <a:rPr lang="en-US" sz="2200" i="1" dirty="0" smtClean="0">
                <a:solidFill>
                  <a:schemeClr val="tx2">
                    <a:lumMod val="50000"/>
                  </a:schemeClr>
                </a:solidFill>
                <a:latin typeface="Arial" pitchFamily="34" charset="0"/>
                <a:cs typeface="Arial" pitchFamily="34" charset="0"/>
              </a:rPr>
              <a:t>see the relationships with other people strand</a:t>
            </a:r>
            <a:r>
              <a:rPr lang="en-US" sz="2200" dirty="0" smtClean="0">
                <a:solidFill>
                  <a:schemeClr val="tx2">
                    <a:lumMod val="50000"/>
                  </a:schemeClr>
                </a:solidFill>
                <a:latin typeface="Arial" pitchFamily="34" charset="0"/>
                <a:cs typeface="Arial" pitchFamily="34" charset="0"/>
              </a:rPr>
              <a:t>). </a:t>
            </a:r>
          </a:p>
          <a:p>
            <a:pPr marL="342000" indent="-342000" algn="l">
              <a:buFont typeface="Arial" pitchFamily="34" charset="0"/>
              <a:buChar char="•"/>
            </a:pPr>
            <a:r>
              <a:rPr lang="en-US" sz="2200" dirty="0" smtClean="0">
                <a:solidFill>
                  <a:schemeClr val="tx2">
                    <a:lumMod val="50000"/>
                  </a:schemeClr>
                </a:solidFill>
                <a:latin typeface="Arial" pitchFamily="34" charset="0"/>
                <a:cs typeface="Arial" pitchFamily="34" charset="0"/>
              </a:rPr>
              <a:t>Students learn to take responsible and critical action to contribute to healthy communities and environments (</a:t>
            </a:r>
            <a:r>
              <a:rPr lang="en-US" sz="2200" i="1" dirty="0" smtClean="0">
                <a:solidFill>
                  <a:schemeClr val="tx2">
                    <a:lumMod val="50000"/>
                  </a:schemeClr>
                </a:solidFill>
                <a:latin typeface="Arial" pitchFamily="34" charset="0"/>
                <a:cs typeface="Arial" pitchFamily="34" charset="0"/>
              </a:rPr>
              <a:t>see the healthy communities and environments strand</a:t>
            </a:r>
            <a:r>
              <a:rPr lang="en-US" sz="2200" dirty="0" smtClean="0">
                <a:solidFill>
                  <a:schemeClr val="tx2">
                    <a:lumMod val="50000"/>
                  </a:schemeClr>
                </a:solidFill>
                <a:latin typeface="Arial" pitchFamily="34" charset="0"/>
                <a:cs typeface="Arial" pitchFamily="34" charset="0"/>
              </a:rPr>
              <a:t>). </a:t>
            </a:r>
          </a:p>
          <a:p>
            <a:pPr marL="342000">
              <a:buNone/>
            </a:pPr>
            <a:endParaRPr lang="en-US" sz="1200" dirty="0" smtClean="0">
              <a:solidFill>
                <a:schemeClr val="tx2">
                  <a:lumMod val="50000"/>
                </a:schemeClr>
              </a:solidFill>
              <a:latin typeface="Arial" pitchFamily="34" charset="0"/>
              <a:cs typeface="Arial" pitchFamily="34" charset="0"/>
            </a:endParaRPr>
          </a:p>
          <a:p>
            <a:pPr marL="0">
              <a:buNone/>
            </a:pPr>
            <a:r>
              <a:rPr lang="en-US" sz="2200" dirty="0" smtClean="0">
                <a:solidFill>
                  <a:schemeClr val="tx2">
                    <a:lumMod val="50000"/>
                  </a:schemeClr>
                </a:solidFill>
                <a:latin typeface="Arial" pitchFamily="34" charset="0"/>
                <a:cs typeface="Arial" pitchFamily="34" charset="0"/>
              </a:rPr>
              <a:t>The underlying principles of tolerance and respect for others can be woven into all aspects of teaching and learning. </a:t>
            </a:r>
            <a:endParaRPr lang="en-NZ" sz="2200" dirty="0">
              <a:solidFill>
                <a:schemeClr val="tx2">
                  <a:lumMod val="50000"/>
                </a:schemeClr>
              </a:solidFill>
              <a:latin typeface="Arial" pitchFamily="34" charset="0"/>
              <a:cs typeface="Arial" pitchFamily="34" charset="0"/>
            </a:endParaRPr>
          </a:p>
        </p:txBody>
      </p:sp>
      <p:sp>
        <p:nvSpPr>
          <p:cNvPr id="8" name="Title 1"/>
          <p:cNvSpPr txBox="1">
            <a:spLocks/>
          </p:cNvSpPr>
          <p:nvPr/>
        </p:nvSpPr>
        <p:spPr>
          <a:xfrm>
            <a:off x="-180528" y="-18256"/>
            <a:ext cx="961256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NZ" sz="3800" b="0" i="0" u="none" strike="noStrike" kern="1200" cap="none" spc="-100" normalizeH="0" baseline="0" noProof="0" dirty="0" smtClean="0">
                <a:ln>
                  <a:noFill/>
                </a:ln>
                <a:solidFill>
                  <a:schemeClr val="tx2">
                    <a:lumMod val="50000"/>
                  </a:schemeClr>
                </a:solidFill>
                <a:effectLst/>
                <a:uLnTx/>
                <a:uFillTx/>
                <a:latin typeface="Arial Rounded MT Bold" pitchFamily="34" charset="0"/>
                <a:ea typeface="+mj-ea"/>
                <a:cs typeface="+mj-cs"/>
              </a:rPr>
              <a:t>Preventing bullying and the curriculum </a:t>
            </a:r>
            <a:endParaRPr kumimoji="0" lang="en-NZ" sz="3800" b="0" i="0" u="none" strike="noStrike" kern="1200" cap="none" spc="-100" normalizeH="0" baseline="0" noProof="0" dirty="0">
              <a:ln>
                <a:noFill/>
              </a:ln>
              <a:solidFill>
                <a:schemeClr val="tx2">
                  <a:lumMod val="50000"/>
                </a:schemeClr>
              </a:solidFill>
              <a:effectLst/>
              <a:uLnTx/>
              <a:uFillTx/>
              <a:latin typeface="Arial Rounded MT Bold" pitchFamily="34" charset="0"/>
              <a:ea typeface="+mj-ea"/>
              <a:cs typeface="+mj-cs"/>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7</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3752"/>
            <a:ext cx="8496944" cy="1143000"/>
          </a:xfrm>
        </p:spPr>
        <p:txBody>
          <a:bodyPr/>
          <a:lstStyle/>
          <a:p>
            <a:r>
              <a:rPr lang="en-NZ" dirty="0" smtClean="0">
                <a:solidFill>
                  <a:schemeClr val="tx2">
                    <a:lumMod val="50000"/>
                  </a:schemeClr>
                </a:solidFill>
                <a:latin typeface="Arial Rounded MT Bold" pitchFamily="34" charset="0"/>
              </a:rPr>
              <a:t>Workshops overview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467544" y="1656184"/>
            <a:ext cx="8172400" cy="3933056"/>
          </a:xfrm>
        </p:spPr>
        <p:txBody>
          <a:bodyPr>
            <a:normAutofit/>
          </a:bodyPr>
          <a:lstStyle/>
          <a:p>
            <a:pPr marL="0">
              <a:buNone/>
            </a:pPr>
            <a:r>
              <a:rPr lang="en-NZ" sz="2800" dirty="0" smtClean="0">
                <a:solidFill>
                  <a:schemeClr val="tx2">
                    <a:lumMod val="50000"/>
                  </a:schemeClr>
                </a:solidFill>
                <a:latin typeface="Arial" pitchFamily="34" charset="0"/>
                <a:cs typeface="Arial" pitchFamily="34" charset="0"/>
              </a:rPr>
              <a:t>The following slides are designed to support the delivery of professional development activities for schools through the 10 Bullying Prevention Workshops available on </a:t>
            </a:r>
            <a:r>
              <a:rPr lang="en-NZ" sz="2800" dirty="0" smtClean="0">
                <a:latin typeface="Arial" pitchFamily="34" charset="0"/>
                <a:cs typeface="Arial" pitchFamily="34" charset="0"/>
                <a:hlinkClick r:id="rId3"/>
              </a:rPr>
              <a:t>www.bullyingfreeNZ.co.nz</a:t>
            </a:r>
            <a:endParaRPr lang="en-NZ" sz="2800" dirty="0" smtClean="0">
              <a:latin typeface="Arial" pitchFamily="34" charset="0"/>
              <a:cs typeface="Arial" pitchFamily="34" charset="0"/>
            </a:endParaRPr>
          </a:p>
          <a:p>
            <a:pPr marL="0">
              <a:buNone/>
            </a:pPr>
            <a:endParaRPr lang="en-NZ" sz="2800" dirty="0" smtClean="0">
              <a:latin typeface="Arial" pitchFamily="34" charset="0"/>
              <a:cs typeface="Arial" pitchFamily="34" charset="0"/>
            </a:endParaRPr>
          </a:p>
          <a:p>
            <a:pPr marL="0">
              <a:buNone/>
            </a:pPr>
            <a:r>
              <a:rPr lang="en-NZ" sz="2800" dirty="0" smtClean="0">
                <a:solidFill>
                  <a:schemeClr val="tx2">
                    <a:lumMod val="50000"/>
                  </a:schemeClr>
                </a:solidFill>
                <a:latin typeface="Arial" pitchFamily="34" charset="0"/>
                <a:cs typeface="Arial" pitchFamily="34" charset="0"/>
              </a:rPr>
              <a:t>The materials for each of the workshops will include information about which slides to use for each workshop.</a:t>
            </a:r>
          </a:p>
          <a:p>
            <a:pPr marL="0">
              <a:buNone/>
            </a:pPr>
            <a:endParaRPr lang="en-NZ" sz="600" dirty="0" smtClean="0">
              <a:latin typeface="Arial" pitchFamily="34" charset="0"/>
              <a:cs typeface="Arial" pitchFamily="34" charset="0"/>
            </a:endParaRPr>
          </a:p>
          <a:p>
            <a:pPr marL="0">
              <a:buNone/>
            </a:pPr>
            <a:endParaRPr lang="en-NZ" sz="600" dirty="0">
              <a:latin typeface="Arial" pitchFamily="34" charset="0"/>
              <a:cs typeface="Arial" pitchFamily="34" charset="0"/>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3568" y="1484313"/>
            <a:ext cx="7848872" cy="5329237"/>
          </a:xfrm>
          <a:prstGeom prst="rect">
            <a:avLst/>
          </a:prstGeom>
        </p:spPr>
        <p:txBody>
          <a:bodyPr>
            <a:noAutofit/>
          </a:bodyPr>
          <a:lstStyle/>
          <a:p>
            <a:r>
              <a:rPr lang="en-US" sz="2200" dirty="0" err="1">
                <a:solidFill>
                  <a:schemeClr val="tx2">
                    <a:lumMod val="50000"/>
                  </a:schemeClr>
                </a:solidFill>
                <a:latin typeface="Arial" pitchFamily="34" charset="0"/>
                <a:cs typeface="Arial" pitchFamily="34" charset="0"/>
              </a:rPr>
              <a:t>Cyberbullying</a:t>
            </a:r>
            <a:r>
              <a:rPr lang="en-US" sz="2200" dirty="0">
                <a:solidFill>
                  <a:schemeClr val="tx2">
                    <a:lumMod val="50000"/>
                  </a:schemeClr>
                </a:solidFill>
                <a:latin typeface="Arial" pitchFamily="34" charset="0"/>
                <a:cs typeface="Arial" pitchFamily="34" charset="0"/>
              </a:rPr>
              <a:t> is one particular form of bullying, but it doesn’t sit on its own. It is bullying that is enabled, enhanced, or in some way mediated through digital technology</a:t>
            </a:r>
            <a:r>
              <a:rPr lang="en-US" sz="2200" dirty="0" smtClean="0">
                <a:solidFill>
                  <a:schemeClr val="tx2">
                    <a:lumMod val="50000"/>
                  </a:schemeClr>
                </a:solidFill>
                <a:latin typeface="Arial" pitchFamily="34" charset="0"/>
                <a:cs typeface="Arial" pitchFamily="34" charset="0"/>
              </a:rPr>
              <a:t>.</a:t>
            </a:r>
          </a:p>
          <a:p>
            <a:endParaRPr lang="en-US" sz="1400" dirty="0" smtClean="0">
              <a:solidFill>
                <a:schemeClr val="tx2">
                  <a:lumMod val="50000"/>
                </a:schemeClr>
              </a:solidFill>
              <a:latin typeface="Arial" pitchFamily="34" charset="0"/>
              <a:cs typeface="Arial" pitchFamily="34" charset="0"/>
            </a:endParaRPr>
          </a:p>
          <a:p>
            <a:r>
              <a:rPr lang="en-US" sz="2200" dirty="0" smtClean="0">
                <a:solidFill>
                  <a:schemeClr val="tx2">
                    <a:lumMod val="50000"/>
                  </a:schemeClr>
                </a:solidFill>
                <a:latin typeface="Arial" pitchFamily="34" charset="0"/>
                <a:cs typeface="Arial" pitchFamily="34" charset="0"/>
              </a:rPr>
              <a:t>Digital </a:t>
            </a:r>
            <a:r>
              <a:rPr lang="en-US" sz="2200" dirty="0">
                <a:solidFill>
                  <a:schemeClr val="tx2">
                    <a:lumMod val="50000"/>
                  </a:schemeClr>
                </a:solidFill>
                <a:latin typeface="Arial" pitchFamily="34" charset="0"/>
                <a:cs typeface="Arial" pitchFamily="34" charset="0"/>
              </a:rPr>
              <a:t>technology can be a medium for all kinds of bullying </a:t>
            </a:r>
            <a:r>
              <a:rPr lang="en-US" sz="2200" dirty="0" err="1">
                <a:solidFill>
                  <a:schemeClr val="tx2">
                    <a:lumMod val="50000"/>
                  </a:schemeClr>
                </a:solidFill>
                <a:latin typeface="Arial" pitchFamily="34" charset="0"/>
                <a:cs typeface="Arial" pitchFamily="34" charset="0"/>
              </a:rPr>
              <a:t>behaviour</a:t>
            </a:r>
            <a:r>
              <a:rPr lang="en-US" sz="2200" dirty="0">
                <a:solidFill>
                  <a:schemeClr val="tx2">
                    <a:lumMod val="50000"/>
                  </a:schemeClr>
                </a:solidFill>
                <a:latin typeface="Arial" pitchFamily="34" charset="0"/>
                <a:cs typeface="Arial" pitchFamily="34" charset="0"/>
              </a:rPr>
              <a:t>, including physical, verbal and social / relational bullying – and with its increasingly important role in young people’s lives, </a:t>
            </a:r>
            <a:r>
              <a:rPr lang="en-US" sz="2200" dirty="0" err="1">
                <a:solidFill>
                  <a:schemeClr val="tx2">
                    <a:lumMod val="50000"/>
                  </a:schemeClr>
                </a:solidFill>
                <a:latin typeface="Arial" pitchFamily="34" charset="0"/>
                <a:cs typeface="Arial" pitchFamily="34" charset="0"/>
              </a:rPr>
              <a:t>cyberbullying</a:t>
            </a:r>
            <a:r>
              <a:rPr lang="en-US" sz="2200" dirty="0">
                <a:solidFill>
                  <a:schemeClr val="tx2">
                    <a:lumMod val="50000"/>
                  </a:schemeClr>
                </a:solidFill>
                <a:latin typeface="Arial" pitchFamily="34" charset="0"/>
                <a:cs typeface="Arial" pitchFamily="34" charset="0"/>
              </a:rPr>
              <a:t> is becoming more prevalent. </a:t>
            </a:r>
            <a:endParaRPr lang="en-US" sz="2200" dirty="0" smtClean="0">
              <a:solidFill>
                <a:schemeClr val="tx2">
                  <a:lumMod val="50000"/>
                </a:schemeClr>
              </a:solidFill>
              <a:latin typeface="Arial" pitchFamily="34" charset="0"/>
              <a:cs typeface="Arial" pitchFamily="34" charset="0"/>
            </a:endParaRPr>
          </a:p>
          <a:p>
            <a:endParaRPr lang="en-US" sz="1200" dirty="0" smtClean="0">
              <a:solidFill>
                <a:schemeClr val="tx2">
                  <a:lumMod val="50000"/>
                </a:schemeClr>
              </a:solidFill>
              <a:latin typeface="Arial" pitchFamily="34" charset="0"/>
              <a:cs typeface="Arial" pitchFamily="34" charset="0"/>
            </a:endParaRPr>
          </a:p>
          <a:p>
            <a:r>
              <a:rPr lang="en-US" sz="2200" dirty="0" smtClean="0">
                <a:solidFill>
                  <a:schemeClr val="tx2">
                    <a:lumMod val="50000"/>
                  </a:schemeClr>
                </a:solidFill>
                <a:latin typeface="Arial" pitchFamily="34" charset="0"/>
                <a:cs typeface="Arial" pitchFamily="34" charset="0"/>
              </a:rPr>
              <a:t>Email</a:t>
            </a:r>
            <a:r>
              <a:rPr lang="en-US" sz="2200" dirty="0">
                <a:solidFill>
                  <a:schemeClr val="tx2">
                    <a:lumMod val="50000"/>
                  </a:schemeClr>
                </a:solidFill>
                <a:latin typeface="Arial" pitchFamily="34" charset="0"/>
                <a:cs typeface="Arial" pitchFamily="34" charset="0"/>
              </a:rPr>
              <a:t>, cell phones, chat rooms, social networking sites and instant messaging can all be used to bully others verbally, socially or psychologically. </a:t>
            </a:r>
            <a:endParaRPr lang="en-NZ" sz="22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8</a:t>
            </a:r>
            <a:endParaRPr lang="en-NZ" dirty="0">
              <a:solidFill>
                <a:schemeClr val="bg1"/>
              </a:solidFill>
              <a:latin typeface="Arial Rounded MT Bold" pitchFamily="34" charset="0"/>
              <a:cs typeface="Arial" pitchFamily="34" charset="0"/>
            </a:endParaRPr>
          </a:p>
        </p:txBody>
      </p:sp>
      <p:sp>
        <p:nvSpPr>
          <p:cNvPr id="7" name="Title 1"/>
          <p:cNvSpPr txBox="1">
            <a:spLocks/>
          </p:cNvSpPr>
          <p:nvPr/>
        </p:nvSpPr>
        <p:spPr>
          <a:xfrm>
            <a:off x="-180528" y="116632"/>
            <a:ext cx="961256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NZ" sz="4400" b="0" i="0" u="none" strike="noStrike" kern="1200" cap="none" spc="-100" normalizeH="0" baseline="0" noProof="0" dirty="0" smtClean="0">
                <a:ln>
                  <a:noFill/>
                </a:ln>
                <a:solidFill>
                  <a:schemeClr val="tx2">
                    <a:lumMod val="50000"/>
                  </a:schemeClr>
                </a:solidFill>
                <a:effectLst/>
                <a:uLnTx/>
                <a:uFillTx/>
                <a:latin typeface="Arial Rounded MT Bold" pitchFamily="34" charset="0"/>
                <a:ea typeface="+mj-ea"/>
                <a:cs typeface="+mj-cs"/>
              </a:rPr>
              <a:t>What is </a:t>
            </a:r>
            <a:r>
              <a:rPr lang="en-NZ" sz="4400" spc="-100" dirty="0" err="1" smtClean="0">
                <a:solidFill>
                  <a:schemeClr val="tx2">
                    <a:lumMod val="50000"/>
                  </a:schemeClr>
                </a:solidFill>
                <a:latin typeface="Arial Rounded MT Bold" pitchFamily="34" charset="0"/>
                <a:ea typeface="+mj-ea"/>
                <a:cs typeface="+mj-cs"/>
              </a:rPr>
              <a:t>c</a:t>
            </a:r>
            <a:r>
              <a:rPr kumimoji="0" lang="en-NZ" sz="4400" b="0" i="0" u="none" strike="noStrike" kern="1200" cap="none" spc="-100" normalizeH="0" baseline="0" noProof="0" dirty="0" err="1" smtClean="0">
                <a:ln>
                  <a:noFill/>
                </a:ln>
                <a:solidFill>
                  <a:schemeClr val="tx2">
                    <a:lumMod val="50000"/>
                  </a:schemeClr>
                </a:solidFill>
                <a:effectLst/>
                <a:uLnTx/>
                <a:uFillTx/>
                <a:latin typeface="Arial Rounded MT Bold" pitchFamily="34" charset="0"/>
                <a:ea typeface="+mj-ea"/>
                <a:cs typeface="+mj-cs"/>
              </a:rPr>
              <a:t>yberbullying</a:t>
            </a:r>
            <a:r>
              <a:rPr kumimoji="0" lang="en-NZ" sz="4400" b="0" i="0" u="none" strike="noStrike" kern="1200" cap="none" spc="-100" normalizeH="0" baseline="0" noProof="0" dirty="0" smtClean="0">
                <a:ln>
                  <a:noFill/>
                </a:ln>
                <a:solidFill>
                  <a:schemeClr val="tx2">
                    <a:lumMod val="50000"/>
                  </a:schemeClr>
                </a:solidFill>
                <a:effectLst/>
                <a:uLnTx/>
                <a:uFillTx/>
                <a:latin typeface="Arial Rounded MT Bold" pitchFamily="34" charset="0"/>
                <a:ea typeface="+mj-ea"/>
                <a:cs typeface="+mj-cs"/>
              </a:rPr>
              <a:t>?</a:t>
            </a:r>
            <a:endParaRPr kumimoji="0" lang="en-NZ" sz="4400" b="0" i="0" u="none" strike="noStrike" kern="1200" cap="none" spc="-100" normalizeH="0" baseline="0" noProof="0" dirty="0">
              <a:ln>
                <a:noFill/>
              </a:ln>
              <a:solidFill>
                <a:schemeClr val="tx2">
                  <a:lumMod val="50000"/>
                </a:schemeClr>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11561" y="1484313"/>
            <a:ext cx="7992887" cy="4852987"/>
          </a:xfrm>
          <a:prstGeom prst="rect">
            <a:avLst/>
          </a:prstGeom>
        </p:spPr>
        <p:txBody>
          <a:bodyPr>
            <a:normAutofit/>
          </a:bodyPr>
          <a:lstStyle/>
          <a:p>
            <a:pPr marL="0" indent="0">
              <a:buNone/>
            </a:pPr>
            <a:r>
              <a:rPr lang="en-US" sz="2000" dirty="0">
                <a:solidFill>
                  <a:schemeClr val="tx2">
                    <a:lumMod val="50000"/>
                  </a:schemeClr>
                </a:solidFill>
                <a:latin typeface="Arial" pitchFamily="34" charset="0"/>
                <a:cs typeface="Arial" pitchFamily="34" charset="0"/>
              </a:rPr>
              <a:t>The characteristics of bullying </a:t>
            </a:r>
            <a:r>
              <a:rPr lang="en-US" sz="2000" dirty="0" err="1">
                <a:solidFill>
                  <a:schemeClr val="tx2">
                    <a:lumMod val="50000"/>
                  </a:schemeClr>
                </a:solidFill>
                <a:latin typeface="Arial" pitchFamily="34" charset="0"/>
                <a:cs typeface="Arial" pitchFamily="34" charset="0"/>
              </a:rPr>
              <a:t>behaviour</a:t>
            </a:r>
            <a:r>
              <a:rPr lang="en-US" sz="2000" dirty="0">
                <a:solidFill>
                  <a:schemeClr val="tx2">
                    <a:lumMod val="50000"/>
                  </a:schemeClr>
                </a:solidFill>
                <a:latin typeface="Arial" pitchFamily="34" charset="0"/>
                <a:cs typeface="Arial" pitchFamily="34" charset="0"/>
              </a:rPr>
              <a:t> </a:t>
            </a:r>
            <a:r>
              <a:rPr lang="en-US" sz="2000" dirty="0" smtClean="0">
                <a:solidFill>
                  <a:schemeClr val="tx2">
                    <a:lumMod val="50000"/>
                  </a:schemeClr>
                </a:solidFill>
                <a:latin typeface="Arial" pitchFamily="34" charset="0"/>
                <a:cs typeface="Arial" pitchFamily="34" charset="0"/>
              </a:rPr>
              <a:t>may </a:t>
            </a:r>
            <a:r>
              <a:rPr lang="en-US" sz="2000" dirty="0">
                <a:solidFill>
                  <a:schemeClr val="tx2">
                    <a:lumMod val="50000"/>
                  </a:schemeClr>
                </a:solidFill>
                <a:latin typeface="Arial" pitchFamily="34" charset="0"/>
                <a:cs typeface="Arial" pitchFamily="34" charset="0"/>
              </a:rPr>
              <a:t>be expressed differently in the context of </a:t>
            </a:r>
            <a:r>
              <a:rPr lang="en-US" sz="2000" dirty="0" err="1">
                <a:solidFill>
                  <a:schemeClr val="tx2">
                    <a:lumMod val="50000"/>
                  </a:schemeClr>
                </a:solidFill>
                <a:latin typeface="Arial" pitchFamily="34" charset="0"/>
                <a:cs typeface="Arial" pitchFamily="34" charset="0"/>
              </a:rPr>
              <a:t>cyberbullying</a:t>
            </a:r>
            <a:r>
              <a:rPr lang="en-US" sz="2000" dirty="0" smtClean="0">
                <a:solidFill>
                  <a:schemeClr val="tx2">
                    <a:lumMod val="50000"/>
                  </a:schemeClr>
                </a:solidFill>
                <a:latin typeface="Arial" pitchFamily="34" charset="0"/>
                <a:cs typeface="Arial" pitchFamily="34" charset="0"/>
              </a:rPr>
              <a:t>.</a:t>
            </a:r>
          </a:p>
          <a:p>
            <a:pPr marL="0" indent="0">
              <a:buNone/>
            </a:pPr>
            <a:r>
              <a:rPr lang="en-US" sz="2000" dirty="0" smtClean="0">
                <a:solidFill>
                  <a:schemeClr val="tx2">
                    <a:lumMod val="50000"/>
                  </a:schemeClr>
                </a:solidFill>
                <a:latin typeface="Arial" pitchFamily="34" charset="0"/>
                <a:cs typeface="Arial" pitchFamily="34" charset="0"/>
              </a:rPr>
              <a:t> </a:t>
            </a:r>
            <a:endParaRPr lang="en-US" sz="2000" dirty="0">
              <a:solidFill>
                <a:schemeClr val="tx2">
                  <a:lumMod val="50000"/>
                </a:schemeClr>
              </a:solidFill>
              <a:latin typeface="Arial" pitchFamily="34" charset="0"/>
              <a:cs typeface="Arial" pitchFamily="34" charset="0"/>
            </a:endParaRPr>
          </a:p>
          <a:p>
            <a:pPr marL="342000" indent="-342000" algn="l">
              <a:spcBef>
                <a:spcPts val="0"/>
              </a:spcBef>
              <a:spcAft>
                <a:spcPts val="600"/>
              </a:spcAft>
              <a:buFont typeface="Arial" pitchFamily="34" charset="0"/>
              <a:buChar char="•"/>
            </a:pPr>
            <a:r>
              <a:rPr lang="en-US" sz="2000" b="1" dirty="0">
                <a:solidFill>
                  <a:schemeClr val="tx2">
                    <a:lumMod val="50000"/>
                  </a:schemeClr>
                </a:solidFill>
                <a:latin typeface="Arial" pitchFamily="34" charset="0"/>
                <a:cs typeface="Arial" pitchFamily="34" charset="0"/>
              </a:rPr>
              <a:t>repetition </a:t>
            </a:r>
            <a:r>
              <a:rPr lang="en-US" sz="2000" dirty="0">
                <a:solidFill>
                  <a:schemeClr val="tx2">
                    <a:lumMod val="50000"/>
                  </a:schemeClr>
                </a:solidFill>
                <a:latin typeface="Arial" pitchFamily="34" charset="0"/>
                <a:cs typeface="Arial" pitchFamily="34" charset="0"/>
              </a:rPr>
              <a:t>– can be influenced by the ability of a single action to spread and be repeated rapidly to a wider audience and with a degree of permanence (</a:t>
            </a:r>
            <a:r>
              <a:rPr lang="en-US" sz="2000" dirty="0" smtClean="0">
                <a:solidFill>
                  <a:schemeClr val="tx2">
                    <a:lumMod val="50000"/>
                  </a:schemeClr>
                </a:solidFill>
                <a:latin typeface="Arial" pitchFamily="34" charset="0"/>
                <a:cs typeface="Arial" pitchFamily="34" charset="0"/>
              </a:rPr>
              <a:t>e.g</a:t>
            </a:r>
            <a:r>
              <a:rPr lang="en-US" sz="2000" dirty="0">
                <a:solidFill>
                  <a:schemeClr val="tx2">
                    <a:lumMod val="50000"/>
                  </a:schemeClr>
                </a:solidFill>
                <a:latin typeface="Arial" pitchFamily="34" charset="0"/>
                <a:cs typeface="Arial" pitchFamily="34" charset="0"/>
              </a:rPr>
              <a:t>.</a:t>
            </a:r>
            <a:r>
              <a:rPr lang="en-US" sz="2000" dirty="0" smtClean="0">
                <a:solidFill>
                  <a:schemeClr val="tx2">
                    <a:lumMod val="50000"/>
                  </a:schemeClr>
                </a:solidFill>
                <a:latin typeface="Arial" pitchFamily="34" charset="0"/>
                <a:cs typeface="Arial" pitchFamily="34" charset="0"/>
              </a:rPr>
              <a:t> </a:t>
            </a:r>
            <a:r>
              <a:rPr lang="en-US" sz="2000" dirty="0">
                <a:solidFill>
                  <a:schemeClr val="tx2">
                    <a:lumMod val="50000"/>
                  </a:schemeClr>
                </a:solidFill>
                <a:latin typeface="Arial" pitchFamily="34" charset="0"/>
                <a:cs typeface="Arial" pitchFamily="34" charset="0"/>
              </a:rPr>
              <a:t>forwarding texts</a:t>
            </a:r>
            <a:r>
              <a:rPr lang="en-US" sz="2000" dirty="0" smtClean="0">
                <a:solidFill>
                  <a:schemeClr val="tx2">
                    <a:lumMod val="50000"/>
                  </a:schemeClr>
                </a:solidFill>
                <a:latin typeface="Arial" pitchFamily="34" charset="0"/>
                <a:cs typeface="Arial" pitchFamily="34" charset="0"/>
              </a:rPr>
              <a:t>)</a:t>
            </a:r>
          </a:p>
          <a:p>
            <a:pPr marL="342000" indent="-342000" algn="l">
              <a:spcBef>
                <a:spcPts val="0"/>
              </a:spcBef>
              <a:spcAft>
                <a:spcPts val="600"/>
              </a:spcAft>
              <a:buFont typeface="Arial" pitchFamily="34" charset="0"/>
              <a:buChar char="•"/>
            </a:pPr>
            <a:endParaRPr lang="en-US" sz="1000" dirty="0">
              <a:solidFill>
                <a:schemeClr val="tx2">
                  <a:lumMod val="50000"/>
                </a:schemeClr>
              </a:solidFill>
              <a:latin typeface="Arial" pitchFamily="34" charset="0"/>
              <a:cs typeface="Arial" pitchFamily="34" charset="0"/>
            </a:endParaRPr>
          </a:p>
          <a:p>
            <a:pPr marL="342000" indent="-342000" algn="l">
              <a:spcBef>
                <a:spcPts val="0"/>
              </a:spcBef>
              <a:spcAft>
                <a:spcPts val="600"/>
              </a:spcAft>
              <a:buFont typeface="Arial" pitchFamily="34" charset="0"/>
              <a:buChar char="•"/>
            </a:pPr>
            <a:r>
              <a:rPr lang="en-US" sz="2000" b="1" dirty="0">
                <a:solidFill>
                  <a:schemeClr val="tx2">
                    <a:lumMod val="50000"/>
                  </a:schemeClr>
                </a:solidFill>
                <a:latin typeface="Arial" pitchFamily="34" charset="0"/>
                <a:cs typeface="Arial" pitchFamily="34" charset="0"/>
              </a:rPr>
              <a:t>power imbalance </a:t>
            </a:r>
            <a:r>
              <a:rPr lang="en-US" sz="2000" dirty="0">
                <a:solidFill>
                  <a:schemeClr val="tx2">
                    <a:lumMod val="50000"/>
                  </a:schemeClr>
                </a:solidFill>
                <a:latin typeface="Arial" pitchFamily="34" charset="0"/>
                <a:cs typeface="Arial" pitchFamily="34" charset="0"/>
              </a:rPr>
              <a:t>– can also be a function of the anonymity of </a:t>
            </a:r>
            <a:r>
              <a:rPr lang="en-US" sz="2000" dirty="0" smtClean="0">
                <a:solidFill>
                  <a:schemeClr val="tx2">
                    <a:lumMod val="50000"/>
                  </a:schemeClr>
                </a:solidFill>
                <a:latin typeface="Arial" pitchFamily="34" charset="0"/>
                <a:cs typeface="Arial" pitchFamily="34" charset="0"/>
              </a:rPr>
              <a:t>initiator, </a:t>
            </a:r>
            <a:r>
              <a:rPr lang="en-US" sz="2000" dirty="0">
                <a:solidFill>
                  <a:schemeClr val="tx2">
                    <a:lumMod val="50000"/>
                  </a:schemeClr>
                </a:solidFill>
                <a:latin typeface="Arial" pitchFamily="34" charset="0"/>
                <a:cs typeface="Arial" pitchFamily="34" charset="0"/>
              </a:rPr>
              <a:t>or of an </a:t>
            </a:r>
            <a:r>
              <a:rPr lang="en-US" sz="2000" dirty="0" smtClean="0">
                <a:solidFill>
                  <a:schemeClr val="tx2">
                    <a:lumMod val="50000"/>
                  </a:schemeClr>
                </a:solidFill>
                <a:latin typeface="Arial" pitchFamily="34" charset="0"/>
                <a:cs typeface="Arial" pitchFamily="34" charset="0"/>
              </a:rPr>
              <a:t>ability </a:t>
            </a:r>
            <a:r>
              <a:rPr lang="en-US" sz="2000" dirty="0">
                <a:solidFill>
                  <a:schemeClr val="tx2">
                    <a:lumMod val="50000"/>
                  </a:schemeClr>
                </a:solidFill>
                <a:latin typeface="Arial" pitchFamily="34" charset="0"/>
                <a:cs typeface="Arial" pitchFamily="34" charset="0"/>
              </a:rPr>
              <a:t>to use technology (as opposed to traditional age, physical strength and social status imbalances) </a:t>
            </a:r>
            <a:endParaRPr lang="en-US" sz="2000" dirty="0" smtClean="0">
              <a:solidFill>
                <a:schemeClr val="tx2">
                  <a:lumMod val="50000"/>
                </a:schemeClr>
              </a:solidFill>
              <a:latin typeface="Arial" pitchFamily="34" charset="0"/>
              <a:cs typeface="Arial" pitchFamily="34" charset="0"/>
            </a:endParaRPr>
          </a:p>
          <a:p>
            <a:pPr marL="342000" indent="-342000" algn="l">
              <a:spcBef>
                <a:spcPts val="0"/>
              </a:spcBef>
              <a:spcAft>
                <a:spcPts val="600"/>
              </a:spcAft>
              <a:buFont typeface="Arial" pitchFamily="34" charset="0"/>
              <a:buChar char="•"/>
            </a:pPr>
            <a:endParaRPr lang="en-US" sz="1000" dirty="0">
              <a:solidFill>
                <a:schemeClr val="tx2">
                  <a:lumMod val="50000"/>
                </a:schemeClr>
              </a:solidFill>
              <a:latin typeface="Arial" pitchFamily="34" charset="0"/>
              <a:cs typeface="Arial" pitchFamily="34" charset="0"/>
            </a:endParaRPr>
          </a:p>
          <a:p>
            <a:pPr marL="342000" indent="-342000" algn="l">
              <a:spcBef>
                <a:spcPts val="0"/>
              </a:spcBef>
              <a:spcAft>
                <a:spcPts val="600"/>
              </a:spcAft>
              <a:buFont typeface="Arial" pitchFamily="34" charset="0"/>
              <a:buChar char="•"/>
            </a:pPr>
            <a:r>
              <a:rPr lang="en-US" sz="2000" b="1" dirty="0" err="1">
                <a:solidFill>
                  <a:schemeClr val="tx2">
                    <a:lumMod val="50000"/>
                  </a:schemeClr>
                </a:solidFill>
                <a:latin typeface="Arial" pitchFamily="34" charset="0"/>
                <a:cs typeface="Arial" pitchFamily="34" charset="0"/>
              </a:rPr>
              <a:t>cyberbullying</a:t>
            </a:r>
            <a:r>
              <a:rPr lang="en-US" sz="2000" dirty="0">
                <a:solidFill>
                  <a:schemeClr val="tx2">
                    <a:lumMod val="50000"/>
                  </a:schemeClr>
                </a:solidFill>
                <a:latin typeface="Arial" pitchFamily="34" charset="0"/>
                <a:cs typeface="Arial" pitchFamily="34" charset="0"/>
              </a:rPr>
              <a:t> – can involve people who have never physically met and / or people who share no common acquaintances. </a:t>
            </a:r>
          </a:p>
          <a:p>
            <a:endParaRPr lang="en-NZ" sz="20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8</a:t>
            </a:r>
            <a:endParaRPr lang="en-NZ" dirty="0">
              <a:solidFill>
                <a:schemeClr val="bg1"/>
              </a:solidFill>
              <a:latin typeface="Arial Rounded MT Bold" pitchFamily="34" charset="0"/>
              <a:cs typeface="Arial" pitchFamily="34" charset="0"/>
            </a:endParaRPr>
          </a:p>
        </p:txBody>
      </p:sp>
      <p:sp>
        <p:nvSpPr>
          <p:cNvPr id="7" name="Title 1"/>
          <p:cNvSpPr txBox="1">
            <a:spLocks/>
          </p:cNvSpPr>
          <p:nvPr/>
        </p:nvSpPr>
        <p:spPr>
          <a:xfrm>
            <a:off x="-180528" y="116632"/>
            <a:ext cx="961256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NZ" sz="4400" b="0" i="0" u="none" strike="noStrike" kern="1200" cap="none" spc="-100" normalizeH="0" baseline="0" noProof="0" dirty="0" smtClean="0">
                <a:ln>
                  <a:noFill/>
                </a:ln>
                <a:solidFill>
                  <a:schemeClr val="tx2">
                    <a:lumMod val="50000"/>
                  </a:schemeClr>
                </a:solidFill>
                <a:effectLst/>
                <a:uLnTx/>
                <a:uFillTx/>
                <a:latin typeface="Arial Rounded MT Bold" pitchFamily="34" charset="0"/>
                <a:ea typeface="+mj-ea"/>
                <a:cs typeface="+mj-cs"/>
              </a:rPr>
              <a:t>Characteristics of </a:t>
            </a:r>
            <a:r>
              <a:rPr kumimoji="0" lang="en-NZ" sz="4400" b="0" i="0" u="none" strike="noStrike" kern="1200" cap="none" spc="-100" normalizeH="0" baseline="0" noProof="0" dirty="0" err="1" smtClean="0">
                <a:ln>
                  <a:noFill/>
                </a:ln>
                <a:solidFill>
                  <a:schemeClr val="tx2">
                    <a:lumMod val="50000"/>
                  </a:schemeClr>
                </a:solidFill>
                <a:effectLst/>
                <a:uLnTx/>
                <a:uFillTx/>
                <a:latin typeface="Arial Rounded MT Bold" pitchFamily="34" charset="0"/>
                <a:ea typeface="+mj-ea"/>
                <a:cs typeface="+mj-cs"/>
              </a:rPr>
              <a:t>cyberbullying</a:t>
            </a:r>
            <a:r>
              <a:rPr kumimoji="0" lang="en-NZ" sz="4400" b="0" i="0" u="none" strike="noStrike" kern="1200" cap="none" spc="-100" normalizeH="0" baseline="0" noProof="0" dirty="0" smtClean="0">
                <a:ln>
                  <a:noFill/>
                </a:ln>
                <a:solidFill>
                  <a:schemeClr val="tx2">
                    <a:lumMod val="50000"/>
                  </a:schemeClr>
                </a:solidFill>
                <a:effectLst/>
                <a:uLnTx/>
                <a:uFillTx/>
                <a:latin typeface="Arial Rounded MT Bold" pitchFamily="34" charset="0"/>
                <a:ea typeface="+mj-ea"/>
                <a:cs typeface="+mj-cs"/>
              </a:rPr>
              <a:t>?</a:t>
            </a:r>
            <a:endParaRPr kumimoji="0" lang="en-NZ" sz="4400" b="0" i="0" u="none" strike="noStrike" kern="1200" cap="none" spc="-100" normalizeH="0" baseline="0" noProof="0" dirty="0">
              <a:ln>
                <a:noFill/>
              </a:ln>
              <a:solidFill>
                <a:schemeClr val="tx2">
                  <a:lumMod val="50000"/>
                </a:schemeClr>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11560" y="1484313"/>
            <a:ext cx="7776864" cy="4392612"/>
          </a:xfrm>
          <a:prstGeom prst="rect">
            <a:avLst/>
          </a:prstGeom>
        </p:spPr>
        <p:txBody>
          <a:bodyPr>
            <a:normAutofit/>
          </a:bodyPr>
          <a:lstStyle/>
          <a:p>
            <a:pPr>
              <a:buNone/>
            </a:pPr>
            <a:r>
              <a:rPr lang="en-NZ" sz="2400" dirty="0">
                <a:solidFill>
                  <a:schemeClr val="tx2">
                    <a:lumMod val="50000"/>
                  </a:schemeClr>
                </a:solidFill>
                <a:latin typeface="Arial" pitchFamily="34" charset="0"/>
                <a:cs typeface="Arial" pitchFamily="34" charset="0"/>
              </a:rPr>
              <a:t>Examples of </a:t>
            </a:r>
            <a:r>
              <a:rPr lang="en-NZ" sz="2400" dirty="0" err="1">
                <a:solidFill>
                  <a:schemeClr val="tx2">
                    <a:lumMod val="50000"/>
                  </a:schemeClr>
                </a:solidFill>
                <a:latin typeface="Arial" pitchFamily="34" charset="0"/>
                <a:cs typeface="Arial" pitchFamily="34" charset="0"/>
              </a:rPr>
              <a:t>cyberbullying</a:t>
            </a:r>
            <a:r>
              <a:rPr lang="en-NZ" sz="2400" dirty="0">
                <a:solidFill>
                  <a:schemeClr val="tx2">
                    <a:lumMod val="50000"/>
                  </a:schemeClr>
                </a:solidFill>
                <a:latin typeface="Arial" pitchFamily="34" charset="0"/>
                <a:cs typeface="Arial" pitchFamily="34" charset="0"/>
              </a:rPr>
              <a:t> include: </a:t>
            </a:r>
          </a:p>
          <a:p>
            <a:pPr marL="342000" indent="-342000" algn="l">
              <a:buFont typeface="Arial" pitchFamily="34" charset="0"/>
              <a:buChar char="•"/>
            </a:pPr>
            <a:r>
              <a:rPr lang="en-US" sz="2400" dirty="0">
                <a:solidFill>
                  <a:schemeClr val="tx2">
                    <a:lumMod val="50000"/>
                  </a:schemeClr>
                </a:solidFill>
                <a:latin typeface="Arial" pitchFamily="34" charset="0"/>
                <a:cs typeface="Arial" pitchFamily="34" charset="0"/>
              </a:rPr>
              <a:t>sending abusive texts or emails </a:t>
            </a:r>
          </a:p>
          <a:p>
            <a:pPr marL="342000" indent="-342000" algn="l">
              <a:buFont typeface="Arial" pitchFamily="34" charset="0"/>
              <a:buChar char="•"/>
            </a:pPr>
            <a:r>
              <a:rPr lang="en-US" sz="2400" dirty="0">
                <a:solidFill>
                  <a:schemeClr val="tx2">
                    <a:lumMod val="50000"/>
                  </a:schemeClr>
                </a:solidFill>
                <a:latin typeface="Arial" pitchFamily="34" charset="0"/>
                <a:cs typeface="Arial" pitchFamily="34" charset="0"/>
              </a:rPr>
              <a:t>posting negative or inappropriate messages or images on social networking sites </a:t>
            </a:r>
          </a:p>
          <a:p>
            <a:pPr marL="342000" indent="-342000" algn="l">
              <a:buFont typeface="Arial" pitchFamily="34" charset="0"/>
              <a:buChar char="•"/>
            </a:pPr>
            <a:r>
              <a:rPr lang="en-US" sz="2400" dirty="0">
                <a:solidFill>
                  <a:schemeClr val="tx2">
                    <a:lumMod val="50000"/>
                  </a:schemeClr>
                </a:solidFill>
                <a:latin typeface="Arial" pitchFamily="34" charset="0"/>
                <a:cs typeface="Arial" pitchFamily="34" charset="0"/>
              </a:rPr>
              <a:t>taking and sharing private images, including sexual images </a:t>
            </a:r>
          </a:p>
          <a:p>
            <a:pPr marL="342000" indent="-342000" algn="l">
              <a:buFont typeface="Arial" pitchFamily="34" charset="0"/>
              <a:buChar char="•"/>
            </a:pPr>
            <a:r>
              <a:rPr lang="en-US" sz="2400" dirty="0">
                <a:solidFill>
                  <a:schemeClr val="tx2">
                    <a:lumMod val="50000"/>
                  </a:schemeClr>
                </a:solidFill>
                <a:latin typeface="Arial" pitchFamily="34" charset="0"/>
                <a:cs typeface="Arial" pitchFamily="34" charset="0"/>
              </a:rPr>
              <a:t>forming bullying groups on social networking sites </a:t>
            </a:r>
          </a:p>
          <a:p>
            <a:pPr marL="342000" indent="-342000" algn="l">
              <a:buFont typeface="Arial" pitchFamily="34" charset="0"/>
              <a:buChar char="•"/>
            </a:pPr>
            <a:r>
              <a:rPr lang="en-US" sz="2400" dirty="0">
                <a:solidFill>
                  <a:schemeClr val="tx2">
                    <a:lumMod val="50000"/>
                  </a:schemeClr>
                </a:solidFill>
                <a:latin typeface="Arial" pitchFamily="34" charset="0"/>
                <a:cs typeface="Arial" pitchFamily="34" charset="0"/>
              </a:rPr>
              <a:t>assuming the identity of a target online and representing them in a way that may be harmful to them or cause them distress. </a:t>
            </a:r>
          </a:p>
          <a:p>
            <a:endParaRPr lang="en-NZ"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8</a:t>
            </a:r>
            <a:endParaRPr lang="en-NZ" dirty="0">
              <a:solidFill>
                <a:schemeClr val="bg1"/>
              </a:solidFill>
              <a:latin typeface="Arial Rounded MT Bold" pitchFamily="34" charset="0"/>
              <a:cs typeface="Arial" pitchFamily="34" charset="0"/>
            </a:endParaRPr>
          </a:p>
        </p:txBody>
      </p:sp>
      <p:sp>
        <p:nvSpPr>
          <p:cNvPr id="8" name="Title 1"/>
          <p:cNvSpPr txBox="1">
            <a:spLocks/>
          </p:cNvSpPr>
          <p:nvPr/>
        </p:nvSpPr>
        <p:spPr>
          <a:xfrm>
            <a:off x="-180528" y="116632"/>
            <a:ext cx="961256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NZ" sz="4400" b="0" i="0" u="none" strike="noStrike" kern="1200" cap="none" spc="-100" normalizeH="0" baseline="0" noProof="0" dirty="0" smtClean="0">
                <a:ln>
                  <a:noFill/>
                </a:ln>
                <a:solidFill>
                  <a:schemeClr val="tx2">
                    <a:lumMod val="50000"/>
                  </a:schemeClr>
                </a:solidFill>
                <a:effectLst/>
                <a:uLnTx/>
                <a:uFillTx/>
                <a:latin typeface="Arial Rounded MT Bold" pitchFamily="34" charset="0"/>
                <a:ea typeface="+mj-ea"/>
                <a:cs typeface="+mj-cs"/>
              </a:rPr>
              <a:t>Examples of </a:t>
            </a:r>
            <a:r>
              <a:rPr lang="en-NZ" sz="4400" spc="-100" dirty="0" smtClean="0">
                <a:solidFill>
                  <a:schemeClr val="tx2">
                    <a:lumMod val="50000"/>
                  </a:schemeClr>
                </a:solidFill>
                <a:latin typeface="Arial Rounded MT Bold" pitchFamily="34" charset="0"/>
                <a:ea typeface="+mj-ea"/>
                <a:cs typeface="+mj-cs"/>
              </a:rPr>
              <a:t>c</a:t>
            </a:r>
            <a:r>
              <a:rPr kumimoji="0" lang="en-NZ" sz="4400" b="0" i="0" u="none" strike="noStrike" kern="1200" cap="none" spc="-100" normalizeH="0" baseline="0" noProof="0" dirty="0" err="1" smtClean="0">
                <a:ln>
                  <a:noFill/>
                </a:ln>
                <a:solidFill>
                  <a:schemeClr val="tx2">
                    <a:lumMod val="50000"/>
                  </a:schemeClr>
                </a:solidFill>
                <a:effectLst/>
                <a:uLnTx/>
                <a:uFillTx/>
                <a:latin typeface="Arial Rounded MT Bold" pitchFamily="34" charset="0"/>
                <a:ea typeface="+mj-ea"/>
                <a:cs typeface="+mj-cs"/>
              </a:rPr>
              <a:t>yberbullying</a:t>
            </a:r>
            <a:endParaRPr kumimoji="0" lang="en-NZ" sz="4400" b="0" i="0" u="none" strike="noStrike" kern="1200" cap="none" spc="-100" normalizeH="0" baseline="0" noProof="0" dirty="0">
              <a:ln>
                <a:noFill/>
              </a:ln>
              <a:solidFill>
                <a:schemeClr val="tx2">
                  <a:lumMod val="50000"/>
                </a:schemeClr>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9144000" cy="1143000"/>
          </a:xfrm>
          <a:prstGeom prst="rect">
            <a:avLst/>
          </a:prstGeom>
        </p:spPr>
        <p:txBody>
          <a:bodyPr>
            <a:noAutofit/>
          </a:bodyPr>
          <a:lstStyle/>
          <a:p>
            <a:r>
              <a:rPr lang="en-NZ" sz="3400" dirty="0" err="1" smtClean="0">
                <a:solidFill>
                  <a:schemeClr val="tx2">
                    <a:lumMod val="50000"/>
                  </a:schemeClr>
                </a:solidFill>
                <a:latin typeface="Arial Rounded MT Bold" pitchFamily="34" charset="0"/>
              </a:rPr>
              <a:t>Cyberbullying</a:t>
            </a:r>
            <a:r>
              <a:rPr lang="en-NZ" sz="3400" dirty="0" smtClean="0">
                <a:solidFill>
                  <a:schemeClr val="tx2">
                    <a:lumMod val="50000"/>
                  </a:schemeClr>
                </a:solidFill>
                <a:latin typeface="Arial Rounded MT Bold" pitchFamily="34" charset="0"/>
              </a:rPr>
              <a:t> and other forms of bullying </a:t>
            </a:r>
            <a:endParaRPr lang="en-NZ" sz="3400" dirty="0">
              <a:solidFill>
                <a:schemeClr val="tx2">
                  <a:lumMod val="50000"/>
                </a:schemeClr>
              </a:solidFill>
              <a:latin typeface="Arial Rounded MT Bold" pitchFamily="34" charset="0"/>
            </a:endParaRPr>
          </a:p>
        </p:txBody>
      </p:sp>
      <p:sp>
        <p:nvSpPr>
          <p:cNvPr id="3" name="Content Placeholder 2"/>
          <p:cNvSpPr>
            <a:spLocks noGrp="1"/>
          </p:cNvSpPr>
          <p:nvPr>
            <p:ph idx="4294967295"/>
          </p:nvPr>
        </p:nvSpPr>
        <p:spPr>
          <a:xfrm>
            <a:off x="683568" y="1557338"/>
            <a:ext cx="7920880" cy="3787775"/>
          </a:xfrm>
          <a:prstGeom prst="rect">
            <a:avLst/>
          </a:prstGeom>
        </p:spPr>
        <p:txBody>
          <a:bodyPr>
            <a:noAutofit/>
          </a:bodyPr>
          <a:lstStyle/>
          <a:p>
            <a:pPr marL="0" indent="0">
              <a:spcBef>
                <a:spcPts val="0"/>
              </a:spcBef>
              <a:buNone/>
            </a:pPr>
            <a:r>
              <a:rPr lang="en-NZ" sz="2200" dirty="0" smtClean="0">
                <a:solidFill>
                  <a:schemeClr val="tx2">
                    <a:lumMod val="50000"/>
                  </a:schemeClr>
                </a:solidFill>
                <a:latin typeface="Arial" pitchFamily="34" charset="0"/>
                <a:cs typeface="Arial" pitchFamily="34" charset="0"/>
              </a:rPr>
              <a:t>In many ways cyber bullying is like any other form of bullying.</a:t>
            </a:r>
          </a:p>
          <a:p>
            <a:pPr marL="0" indent="0">
              <a:spcBef>
                <a:spcPts val="0"/>
              </a:spcBef>
              <a:buNone/>
            </a:pPr>
            <a:endParaRPr lang="en-NZ" sz="1200" dirty="0" smtClean="0">
              <a:solidFill>
                <a:schemeClr val="tx2">
                  <a:lumMod val="50000"/>
                </a:schemeClr>
              </a:solidFill>
              <a:latin typeface="Arial" pitchFamily="34" charset="0"/>
              <a:cs typeface="Arial" pitchFamily="34" charset="0"/>
            </a:endParaRPr>
          </a:p>
          <a:p>
            <a:pPr marL="0" indent="0">
              <a:spcBef>
                <a:spcPts val="0"/>
              </a:spcBef>
              <a:buNone/>
            </a:pPr>
            <a:r>
              <a:rPr lang="en-US" sz="2200" dirty="0" err="1">
                <a:solidFill>
                  <a:schemeClr val="tx2">
                    <a:lumMod val="50000"/>
                  </a:schemeClr>
                </a:solidFill>
                <a:latin typeface="Arial" pitchFamily="34" charset="0"/>
                <a:cs typeface="Arial" pitchFamily="34" charset="0"/>
              </a:rPr>
              <a:t>Cyberbullying</a:t>
            </a:r>
            <a:r>
              <a:rPr lang="en-US" sz="2200" dirty="0">
                <a:solidFill>
                  <a:schemeClr val="tx2">
                    <a:lumMod val="50000"/>
                  </a:schemeClr>
                </a:solidFill>
                <a:latin typeface="Arial" pitchFamily="34" charset="0"/>
                <a:cs typeface="Arial" pitchFamily="34" charset="0"/>
              </a:rPr>
              <a:t> may occur alongside bullying in a physical environment which would intensify the effect. </a:t>
            </a:r>
            <a:r>
              <a:rPr lang="en-US" sz="2200" dirty="0" smtClean="0">
                <a:solidFill>
                  <a:schemeClr val="tx2">
                    <a:lumMod val="50000"/>
                  </a:schemeClr>
                </a:solidFill>
                <a:latin typeface="Arial" pitchFamily="34" charset="0"/>
                <a:cs typeface="Arial" pitchFamily="34" charset="0"/>
              </a:rPr>
              <a:t>E.g. </a:t>
            </a:r>
            <a:r>
              <a:rPr lang="en-US" sz="2200" dirty="0">
                <a:solidFill>
                  <a:schemeClr val="tx2">
                    <a:lumMod val="50000"/>
                  </a:schemeClr>
                </a:solidFill>
                <a:latin typeface="Arial" pitchFamily="34" charset="0"/>
                <a:cs typeface="Arial" pitchFamily="34" charset="0"/>
              </a:rPr>
              <a:t>recording </a:t>
            </a:r>
            <a:r>
              <a:rPr lang="en-US" sz="2200" dirty="0" smtClean="0">
                <a:solidFill>
                  <a:schemeClr val="tx2">
                    <a:lumMod val="50000"/>
                  </a:schemeClr>
                </a:solidFill>
                <a:latin typeface="Arial" pitchFamily="34" charset="0"/>
                <a:cs typeface="Arial" pitchFamily="34" charset="0"/>
              </a:rPr>
              <a:t>and distributing a </a:t>
            </a:r>
            <a:r>
              <a:rPr lang="en-US" sz="2200" dirty="0">
                <a:solidFill>
                  <a:schemeClr val="tx2">
                    <a:lumMod val="50000"/>
                  </a:schemeClr>
                </a:solidFill>
                <a:latin typeface="Arial" pitchFamily="34" charset="0"/>
                <a:cs typeface="Arial" pitchFamily="34" charset="0"/>
              </a:rPr>
              <a:t>bullying incident on a </a:t>
            </a:r>
            <a:r>
              <a:rPr lang="en-US" sz="2200" dirty="0" err="1" smtClean="0">
                <a:solidFill>
                  <a:schemeClr val="tx2">
                    <a:lumMod val="50000"/>
                  </a:schemeClr>
                </a:solidFill>
                <a:latin typeface="Arial" pitchFamily="34" charset="0"/>
                <a:cs typeface="Arial" pitchFamily="34" charset="0"/>
              </a:rPr>
              <a:t>smartphone</a:t>
            </a:r>
            <a:r>
              <a:rPr lang="en-US" sz="2200" dirty="0" smtClean="0">
                <a:solidFill>
                  <a:schemeClr val="tx2">
                    <a:lumMod val="50000"/>
                  </a:schemeClr>
                </a:solidFill>
                <a:latin typeface="Arial" pitchFamily="34" charset="0"/>
                <a:cs typeface="Arial" pitchFamily="34" charset="0"/>
              </a:rPr>
              <a:t>. </a:t>
            </a:r>
            <a:r>
              <a:rPr lang="en-US" sz="2200" dirty="0">
                <a:solidFill>
                  <a:schemeClr val="tx2">
                    <a:lumMod val="50000"/>
                  </a:schemeClr>
                </a:solidFill>
                <a:latin typeface="Arial" pitchFamily="34" charset="0"/>
                <a:cs typeface="Arial" pitchFamily="34" charset="0"/>
              </a:rPr>
              <a:t>One study found children who were bullied offline were 15 times more likely to be bullied </a:t>
            </a:r>
            <a:r>
              <a:rPr lang="en-US" sz="2200" dirty="0" smtClean="0">
                <a:solidFill>
                  <a:schemeClr val="tx2">
                    <a:lumMod val="50000"/>
                  </a:schemeClr>
                </a:solidFill>
                <a:latin typeface="Arial" pitchFamily="34" charset="0"/>
                <a:cs typeface="Arial" pitchFamily="34" charset="0"/>
              </a:rPr>
              <a:t>online*.</a:t>
            </a:r>
          </a:p>
          <a:p>
            <a:pPr marL="0" indent="0">
              <a:spcBef>
                <a:spcPts val="0"/>
              </a:spcBef>
              <a:buNone/>
            </a:pPr>
            <a:endParaRPr lang="en-US" sz="1000" dirty="0">
              <a:solidFill>
                <a:schemeClr val="tx2">
                  <a:lumMod val="50000"/>
                </a:schemeClr>
              </a:solidFill>
              <a:latin typeface="Arial" pitchFamily="34" charset="0"/>
              <a:cs typeface="Arial" pitchFamily="34" charset="0"/>
            </a:endParaRPr>
          </a:p>
          <a:p>
            <a:pPr marL="0" indent="0">
              <a:spcBef>
                <a:spcPts val="0"/>
              </a:spcBef>
              <a:buNone/>
            </a:pPr>
            <a:r>
              <a:rPr lang="en-US" sz="2200" dirty="0" smtClean="0">
                <a:solidFill>
                  <a:schemeClr val="tx2">
                    <a:lumMod val="50000"/>
                  </a:schemeClr>
                </a:solidFill>
                <a:latin typeface="Arial" pitchFamily="34" charset="0"/>
                <a:cs typeface="Arial" pitchFamily="34" charset="0"/>
              </a:rPr>
              <a:t>Equally students who are experiencing </a:t>
            </a:r>
            <a:r>
              <a:rPr lang="en-US" sz="2200" dirty="0" err="1" smtClean="0">
                <a:solidFill>
                  <a:schemeClr val="tx2">
                    <a:lumMod val="50000"/>
                  </a:schemeClr>
                </a:solidFill>
                <a:latin typeface="Arial" pitchFamily="34" charset="0"/>
                <a:cs typeface="Arial" pitchFamily="34" charset="0"/>
              </a:rPr>
              <a:t>cyberbullying</a:t>
            </a:r>
            <a:r>
              <a:rPr lang="en-US" sz="2200" dirty="0" smtClean="0">
                <a:solidFill>
                  <a:schemeClr val="tx2">
                    <a:lumMod val="50000"/>
                  </a:schemeClr>
                </a:solidFill>
                <a:latin typeface="Arial" pitchFamily="34" charset="0"/>
                <a:cs typeface="Arial" pitchFamily="34" charset="0"/>
              </a:rPr>
              <a:t> are likely to also be experiencing other forms of bullying. </a:t>
            </a:r>
            <a:endParaRPr lang="en-NZ" sz="2200" dirty="0">
              <a:solidFill>
                <a:schemeClr val="tx2">
                  <a:lumMod val="50000"/>
                </a:schemeClr>
              </a:solidFill>
              <a:latin typeface="Arial" pitchFamily="34" charset="0"/>
              <a:cs typeface="Arial" pitchFamily="34" charset="0"/>
            </a:endParaRPr>
          </a:p>
          <a:p>
            <a:pPr marL="0" indent="0">
              <a:spcBef>
                <a:spcPts val="0"/>
              </a:spcBef>
              <a:buNone/>
            </a:pPr>
            <a:endParaRPr lang="en-NZ" sz="22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5373216"/>
            <a:ext cx="8280920" cy="461665"/>
          </a:xfrm>
          <a:prstGeom prst="rect">
            <a:avLst/>
          </a:prstGeom>
          <a:noFill/>
        </p:spPr>
        <p:txBody>
          <a:bodyPr wrap="square" rtlCol="0">
            <a:spAutoFit/>
          </a:bodyPr>
          <a:lstStyle/>
          <a:p>
            <a:r>
              <a:rPr lang="en-US" sz="1200" dirty="0" smtClean="0">
                <a:solidFill>
                  <a:schemeClr val="tx2">
                    <a:lumMod val="50000"/>
                  </a:schemeClr>
                </a:solidFill>
                <a:latin typeface="Arial" pitchFamily="34" charset="0"/>
                <a:cs typeface="Arial" pitchFamily="34" charset="0"/>
              </a:rPr>
              <a:t> *</a:t>
            </a:r>
            <a:r>
              <a:rPr lang="en-US" sz="1200" dirty="0" err="1" smtClean="0">
                <a:solidFill>
                  <a:schemeClr val="tx2">
                    <a:lumMod val="50000"/>
                  </a:schemeClr>
                </a:solidFill>
                <a:latin typeface="Arial" pitchFamily="34" charset="0"/>
                <a:cs typeface="Arial" pitchFamily="34" charset="0"/>
              </a:rPr>
              <a:t>Hasebrink</a:t>
            </a:r>
            <a:r>
              <a:rPr lang="en-US" sz="1200" dirty="0">
                <a:solidFill>
                  <a:schemeClr val="tx2">
                    <a:lumMod val="50000"/>
                  </a:schemeClr>
                </a:solidFill>
                <a:latin typeface="Arial" pitchFamily="34" charset="0"/>
                <a:cs typeface="Arial" pitchFamily="34" charset="0"/>
              </a:rPr>
              <a:t>, U., Livingstone, </a:t>
            </a:r>
            <a:r>
              <a:rPr lang="en-US" sz="1200" dirty="0" err="1">
                <a:solidFill>
                  <a:schemeClr val="tx2">
                    <a:lumMod val="50000"/>
                  </a:schemeClr>
                </a:solidFill>
                <a:latin typeface="Arial" pitchFamily="34" charset="0"/>
                <a:cs typeface="Arial" pitchFamily="34" charset="0"/>
              </a:rPr>
              <a:t>S.l</a:t>
            </a:r>
            <a:r>
              <a:rPr lang="en-US" sz="1200" dirty="0">
                <a:solidFill>
                  <a:schemeClr val="tx2">
                    <a:lumMod val="50000"/>
                  </a:schemeClr>
                </a:solidFill>
                <a:latin typeface="Arial" pitchFamily="34" charset="0"/>
                <a:cs typeface="Arial" pitchFamily="34" charset="0"/>
              </a:rPr>
              <a:t>, &amp; Haddon, L. (2008) Comparing children’s online opportunities and risks across Europe: Cross-national comparisons for EU Kids. Online article. </a:t>
            </a:r>
            <a:endParaRPr lang="en-NZ" sz="1200" dirty="0">
              <a:solidFill>
                <a:schemeClr val="tx2">
                  <a:lumMod val="50000"/>
                </a:schemeClr>
              </a:solidFill>
              <a:latin typeface="Arial" pitchFamily="34" charset="0"/>
              <a:cs typeface="Arial" pitchFamily="34" charset="0"/>
            </a:endParaRPr>
          </a:p>
        </p:txBody>
      </p:sp>
      <p:sp>
        <p:nvSpPr>
          <p:cNvPr id="7" name="TextBox 6"/>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8</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5496" y="71438"/>
            <a:ext cx="9144000" cy="909637"/>
          </a:xfrm>
          <a:prstGeom prst="rect">
            <a:avLst/>
          </a:prstGeom>
        </p:spPr>
        <p:txBody>
          <a:bodyPr>
            <a:normAutofit fontScale="90000"/>
          </a:bodyPr>
          <a:lstStyle/>
          <a:p>
            <a:r>
              <a:rPr lang="en-NZ" dirty="0" smtClean="0">
                <a:solidFill>
                  <a:schemeClr val="tx2">
                    <a:lumMod val="50000"/>
                  </a:schemeClr>
                </a:solidFill>
                <a:latin typeface="Arial Rounded MT Bold" pitchFamily="34" charset="0"/>
              </a:rPr>
              <a:t>Working with parents and </a:t>
            </a:r>
            <a:r>
              <a:rPr lang="en-NZ" dirty="0" err="1">
                <a:solidFill>
                  <a:schemeClr val="tx2">
                    <a:lumMod val="50000"/>
                  </a:schemeClr>
                </a:solidFill>
                <a:latin typeface="Arial Rounded MT Bold" pitchFamily="34" charset="0"/>
              </a:rPr>
              <a:t>w</a:t>
            </a:r>
            <a:r>
              <a:rPr lang="en-NZ" dirty="0" err="1" smtClean="0">
                <a:solidFill>
                  <a:schemeClr val="tx2">
                    <a:lumMod val="50000"/>
                  </a:schemeClr>
                </a:solidFill>
                <a:latin typeface="Arial Rounded MT Bold" pitchFamily="34" charset="0"/>
              </a:rPr>
              <a:t>hanau</a:t>
            </a:r>
            <a:r>
              <a:rPr lang="en-NZ" dirty="0" smtClean="0">
                <a:solidFill>
                  <a:schemeClr val="tx2">
                    <a:lumMod val="50000"/>
                  </a:schemeClr>
                </a:solidFill>
                <a:latin typeface="Arial Rounded MT Bold" pitchFamily="34" charset="0"/>
              </a:rPr>
              <a:t>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4294967295"/>
          </p:nvPr>
        </p:nvSpPr>
        <p:spPr>
          <a:xfrm>
            <a:off x="611560" y="1512788"/>
            <a:ext cx="8243887" cy="4508500"/>
          </a:xfrm>
          <a:prstGeom prst="rect">
            <a:avLst/>
          </a:prstGeom>
        </p:spPr>
        <p:txBody>
          <a:bodyPr>
            <a:normAutofit/>
          </a:bodyPr>
          <a:lstStyle/>
          <a:p>
            <a:pPr marL="0" indent="0">
              <a:lnSpc>
                <a:spcPct val="120000"/>
              </a:lnSpc>
              <a:buNone/>
            </a:pPr>
            <a:r>
              <a:rPr lang="en-NZ" sz="2400" dirty="0" smtClean="0">
                <a:solidFill>
                  <a:schemeClr val="tx2">
                    <a:lumMod val="50000"/>
                  </a:schemeClr>
                </a:solidFill>
                <a:latin typeface="Arial" pitchFamily="34" charset="0"/>
                <a:cs typeface="Arial" pitchFamily="34" charset="0"/>
              </a:rPr>
              <a:t>There are three aspects to working with parents in relation to bullying. </a:t>
            </a:r>
          </a:p>
          <a:p>
            <a:pPr>
              <a:lnSpc>
                <a:spcPct val="120000"/>
              </a:lnSpc>
            </a:pPr>
            <a:endParaRPr lang="en-NZ" sz="1050" dirty="0" smtClean="0">
              <a:solidFill>
                <a:schemeClr val="tx2">
                  <a:lumMod val="50000"/>
                </a:schemeClr>
              </a:solidFill>
              <a:latin typeface="Arial" pitchFamily="34" charset="0"/>
              <a:cs typeface="Arial" pitchFamily="34" charset="0"/>
            </a:endParaRPr>
          </a:p>
          <a:p>
            <a:pPr marL="514350" indent="-514350">
              <a:lnSpc>
                <a:spcPct val="120000"/>
              </a:lnSpc>
              <a:buAutoNum type="arabicPeriod"/>
            </a:pPr>
            <a:r>
              <a:rPr lang="en-NZ" sz="2400" b="1" dirty="0" smtClean="0">
                <a:solidFill>
                  <a:schemeClr val="tx2">
                    <a:lumMod val="50000"/>
                  </a:schemeClr>
                </a:solidFill>
                <a:latin typeface="Arial" pitchFamily="34" charset="0"/>
                <a:cs typeface="Arial" pitchFamily="34" charset="0"/>
              </a:rPr>
              <a:t>Keep parents informed of the school policy including: </a:t>
            </a:r>
            <a:endParaRPr lang="en-NZ" sz="2400" dirty="0" smtClean="0">
              <a:solidFill>
                <a:schemeClr val="tx2">
                  <a:lumMod val="50000"/>
                </a:schemeClr>
              </a:solidFill>
              <a:latin typeface="Arial" pitchFamily="34" charset="0"/>
              <a:cs typeface="Arial" pitchFamily="34" charset="0"/>
            </a:endParaRPr>
          </a:p>
          <a:p>
            <a:pPr marL="914400" lvl="1" indent="-514350">
              <a:lnSpc>
                <a:spcPct val="120000"/>
              </a:lnSpc>
              <a:buFont typeface="Arial" pitchFamily="34" charset="0"/>
              <a:buChar char="•"/>
            </a:pPr>
            <a:r>
              <a:rPr lang="en-NZ" sz="2400" dirty="0">
                <a:solidFill>
                  <a:schemeClr val="tx2">
                    <a:lumMod val="50000"/>
                  </a:schemeClr>
                </a:solidFill>
                <a:latin typeface="Arial" pitchFamily="34" charset="0"/>
                <a:cs typeface="Arial" pitchFamily="34" charset="0"/>
              </a:rPr>
              <a:t>t</a:t>
            </a:r>
            <a:r>
              <a:rPr lang="en-NZ" sz="2400" dirty="0" smtClean="0">
                <a:solidFill>
                  <a:schemeClr val="tx2">
                    <a:lumMod val="50000"/>
                  </a:schemeClr>
                </a:solidFill>
                <a:latin typeface="Arial" pitchFamily="34" charset="0"/>
                <a:cs typeface="Arial" pitchFamily="34" charset="0"/>
              </a:rPr>
              <a:t>he school’s definition of bullying </a:t>
            </a:r>
          </a:p>
          <a:p>
            <a:pPr marL="914400" lvl="1" indent="-514350">
              <a:lnSpc>
                <a:spcPct val="120000"/>
              </a:lnSpc>
              <a:buFont typeface="Arial" pitchFamily="34" charset="0"/>
              <a:buChar char="•"/>
            </a:pPr>
            <a:r>
              <a:rPr lang="en-NZ" sz="2400" dirty="0">
                <a:solidFill>
                  <a:schemeClr val="tx2">
                    <a:lumMod val="50000"/>
                  </a:schemeClr>
                </a:solidFill>
                <a:latin typeface="Arial" pitchFamily="34" charset="0"/>
                <a:cs typeface="Arial" pitchFamily="34" charset="0"/>
              </a:rPr>
              <a:t>a</a:t>
            </a:r>
            <a:r>
              <a:rPr lang="en-NZ" sz="2400" dirty="0" smtClean="0">
                <a:solidFill>
                  <a:schemeClr val="tx2">
                    <a:lumMod val="50000"/>
                  </a:schemeClr>
                </a:solidFill>
                <a:latin typeface="Arial" pitchFamily="34" charset="0"/>
                <a:cs typeface="Arial" pitchFamily="34" charset="0"/>
              </a:rPr>
              <a:t>ll the ways in which the school works to prevent bullying </a:t>
            </a:r>
          </a:p>
          <a:p>
            <a:pPr marL="914400" lvl="1" indent="-514350">
              <a:lnSpc>
                <a:spcPct val="120000"/>
              </a:lnSpc>
              <a:buFont typeface="Arial" pitchFamily="34" charset="0"/>
              <a:buChar char="•"/>
            </a:pPr>
            <a:r>
              <a:rPr lang="en-NZ" sz="2400" dirty="0">
                <a:solidFill>
                  <a:schemeClr val="tx2">
                    <a:lumMod val="50000"/>
                  </a:schemeClr>
                </a:solidFill>
                <a:latin typeface="Arial" pitchFamily="34" charset="0"/>
                <a:cs typeface="Arial" pitchFamily="34" charset="0"/>
              </a:rPr>
              <a:t>t</a:t>
            </a:r>
            <a:r>
              <a:rPr lang="en-NZ" sz="2400" dirty="0" smtClean="0">
                <a:solidFill>
                  <a:schemeClr val="tx2">
                    <a:lumMod val="50000"/>
                  </a:schemeClr>
                </a:solidFill>
                <a:latin typeface="Arial" pitchFamily="34" charset="0"/>
                <a:cs typeface="Arial" pitchFamily="34" charset="0"/>
              </a:rPr>
              <a:t>he school policy for responding to bullying </a:t>
            </a:r>
            <a:endParaRPr lang="en-NZ" sz="24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9</a:t>
            </a:r>
            <a:endParaRPr lang="en-NZ" dirty="0">
              <a:solidFill>
                <a:schemeClr val="bg1"/>
              </a:solidFill>
              <a:latin typeface="Arial Rounded MT Bold" pitchFamily="34" charset="0"/>
              <a:cs typeface="Arial" pitchFamily="34" charset="0"/>
            </a:endParaRPr>
          </a:p>
        </p:txBody>
      </p:sp>
      <p:cxnSp>
        <p:nvCxnSpPr>
          <p:cNvPr id="8" name="Straight Connector 7"/>
          <p:cNvCxnSpPr/>
          <p:nvPr/>
        </p:nvCxnSpPr>
        <p:spPr>
          <a:xfrm>
            <a:off x="7596336" y="404664"/>
            <a:ext cx="216024" cy="0"/>
          </a:xfrm>
          <a:prstGeom prst="line">
            <a:avLst/>
          </a:prstGeom>
          <a:ln w="31750" cap="rnd">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6512" y="71438"/>
            <a:ext cx="9144000" cy="909637"/>
          </a:xfrm>
          <a:prstGeom prst="rect">
            <a:avLst/>
          </a:prstGeom>
        </p:spPr>
        <p:txBody>
          <a:bodyPr>
            <a:normAutofit fontScale="90000"/>
          </a:bodyPr>
          <a:lstStyle/>
          <a:p>
            <a:r>
              <a:rPr lang="en-NZ" dirty="0" smtClean="0">
                <a:solidFill>
                  <a:schemeClr val="tx2">
                    <a:lumMod val="50000"/>
                  </a:schemeClr>
                </a:solidFill>
                <a:latin typeface="Arial Rounded MT Bold" pitchFamily="34" charset="0"/>
              </a:rPr>
              <a:t>Working with parents and </a:t>
            </a:r>
            <a:r>
              <a:rPr lang="en-NZ" dirty="0" err="1">
                <a:solidFill>
                  <a:schemeClr val="tx2">
                    <a:lumMod val="50000"/>
                  </a:schemeClr>
                </a:solidFill>
                <a:latin typeface="Arial Rounded MT Bold" pitchFamily="34" charset="0"/>
              </a:rPr>
              <a:t>w</a:t>
            </a:r>
            <a:r>
              <a:rPr lang="en-NZ" dirty="0" err="1" smtClean="0">
                <a:solidFill>
                  <a:schemeClr val="tx2">
                    <a:lumMod val="50000"/>
                  </a:schemeClr>
                </a:solidFill>
                <a:latin typeface="Arial Rounded MT Bold" pitchFamily="34" charset="0"/>
              </a:rPr>
              <a:t>hanau</a:t>
            </a:r>
            <a:r>
              <a:rPr lang="en-NZ" dirty="0" smtClean="0">
                <a:solidFill>
                  <a:schemeClr val="tx2">
                    <a:lumMod val="50000"/>
                  </a:schemeClr>
                </a:solidFill>
                <a:latin typeface="Arial Rounded MT Bold" pitchFamily="34" charset="0"/>
              </a:rPr>
              <a:t>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4294967295"/>
          </p:nvPr>
        </p:nvSpPr>
        <p:spPr>
          <a:xfrm>
            <a:off x="611560" y="1628800"/>
            <a:ext cx="8243887" cy="4508500"/>
          </a:xfrm>
          <a:prstGeom prst="rect">
            <a:avLst/>
          </a:prstGeom>
        </p:spPr>
        <p:txBody>
          <a:bodyPr>
            <a:normAutofit/>
          </a:bodyPr>
          <a:lstStyle/>
          <a:p>
            <a:pPr marL="514350" indent="-514350">
              <a:lnSpc>
                <a:spcPct val="120000"/>
              </a:lnSpc>
              <a:buAutoNum type="arabicPeriod" startAt="2"/>
            </a:pPr>
            <a:r>
              <a:rPr lang="en-NZ" sz="2400" b="1" dirty="0" smtClean="0">
                <a:solidFill>
                  <a:schemeClr val="tx2">
                    <a:lumMod val="50000"/>
                  </a:schemeClr>
                </a:solidFill>
                <a:latin typeface="Arial" pitchFamily="34" charset="0"/>
                <a:cs typeface="Arial" pitchFamily="34" charset="0"/>
              </a:rPr>
              <a:t>Including parents in interventions and problem solving, e.g.: </a:t>
            </a:r>
          </a:p>
          <a:p>
            <a:pPr marL="514350" indent="-514350">
              <a:lnSpc>
                <a:spcPct val="120000"/>
              </a:lnSpc>
              <a:buAutoNum type="arabicPeriod" startAt="2"/>
            </a:pPr>
            <a:endParaRPr lang="en-NZ" sz="2400" dirty="0" smtClean="0">
              <a:solidFill>
                <a:schemeClr val="tx2">
                  <a:lumMod val="50000"/>
                </a:schemeClr>
              </a:solidFill>
              <a:latin typeface="Arial" pitchFamily="34" charset="0"/>
              <a:cs typeface="Arial" pitchFamily="34" charset="0"/>
            </a:endParaRPr>
          </a:p>
          <a:p>
            <a:pPr marL="914400" lvl="1" indent="-514350">
              <a:lnSpc>
                <a:spcPct val="120000"/>
              </a:lnSpc>
              <a:buFont typeface="Arial" pitchFamily="34" charset="0"/>
              <a:buChar char="•"/>
            </a:pPr>
            <a:r>
              <a:rPr lang="en-NZ" sz="2400" dirty="0" smtClean="0">
                <a:solidFill>
                  <a:schemeClr val="tx2">
                    <a:lumMod val="50000"/>
                  </a:schemeClr>
                </a:solidFill>
                <a:latin typeface="Arial" pitchFamily="34" charset="0"/>
                <a:cs typeface="Arial" pitchFamily="34" charset="0"/>
              </a:rPr>
              <a:t>Restorative practices</a:t>
            </a:r>
          </a:p>
          <a:p>
            <a:pPr marL="914400" lvl="1" indent="-514350">
              <a:lnSpc>
                <a:spcPct val="120000"/>
              </a:lnSpc>
              <a:buFont typeface="Arial" pitchFamily="34" charset="0"/>
              <a:buChar char="•"/>
            </a:pPr>
            <a:r>
              <a:rPr lang="en-NZ" sz="2400" dirty="0" smtClean="0">
                <a:solidFill>
                  <a:schemeClr val="tx2">
                    <a:lumMod val="50000"/>
                  </a:schemeClr>
                </a:solidFill>
                <a:latin typeface="Arial" pitchFamily="34" charset="0"/>
                <a:cs typeface="Arial" pitchFamily="34" charset="0"/>
              </a:rPr>
              <a:t>Method of shared concern </a:t>
            </a:r>
            <a:endParaRPr lang="en-NZ" sz="24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9</a:t>
            </a:r>
            <a:endParaRPr lang="en-NZ" dirty="0">
              <a:solidFill>
                <a:schemeClr val="bg1"/>
              </a:solidFill>
              <a:latin typeface="Arial Rounded MT Bold" pitchFamily="34" charset="0"/>
              <a:cs typeface="Arial" pitchFamily="34" charset="0"/>
            </a:endParaRPr>
          </a:p>
        </p:txBody>
      </p:sp>
      <p:cxnSp>
        <p:nvCxnSpPr>
          <p:cNvPr id="8" name="Straight Connector 7"/>
          <p:cNvCxnSpPr/>
          <p:nvPr/>
        </p:nvCxnSpPr>
        <p:spPr>
          <a:xfrm>
            <a:off x="7596336" y="404664"/>
            <a:ext cx="216024" cy="0"/>
          </a:xfrm>
          <a:prstGeom prst="line">
            <a:avLst/>
          </a:prstGeom>
          <a:ln w="31750" cap="rnd">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6512" y="71438"/>
            <a:ext cx="9144000" cy="909637"/>
          </a:xfrm>
          <a:prstGeom prst="rect">
            <a:avLst/>
          </a:prstGeom>
        </p:spPr>
        <p:txBody>
          <a:bodyPr>
            <a:normAutofit fontScale="90000"/>
          </a:bodyPr>
          <a:lstStyle/>
          <a:p>
            <a:r>
              <a:rPr lang="en-NZ" dirty="0" smtClean="0">
                <a:solidFill>
                  <a:schemeClr val="tx2">
                    <a:lumMod val="50000"/>
                  </a:schemeClr>
                </a:solidFill>
                <a:latin typeface="Arial Rounded MT Bold" pitchFamily="34" charset="0"/>
              </a:rPr>
              <a:t>Working with parents and </a:t>
            </a:r>
            <a:r>
              <a:rPr lang="en-NZ" dirty="0" err="1">
                <a:solidFill>
                  <a:schemeClr val="tx2">
                    <a:lumMod val="50000"/>
                  </a:schemeClr>
                </a:solidFill>
                <a:latin typeface="Arial Rounded MT Bold" pitchFamily="34" charset="0"/>
              </a:rPr>
              <a:t>w</a:t>
            </a:r>
            <a:r>
              <a:rPr lang="en-NZ" dirty="0" err="1" smtClean="0">
                <a:solidFill>
                  <a:schemeClr val="tx2">
                    <a:lumMod val="50000"/>
                  </a:schemeClr>
                </a:solidFill>
                <a:latin typeface="Arial Rounded MT Bold" pitchFamily="34" charset="0"/>
              </a:rPr>
              <a:t>hanau</a:t>
            </a:r>
            <a:r>
              <a:rPr lang="en-NZ" dirty="0" smtClean="0">
                <a:solidFill>
                  <a:schemeClr val="tx2">
                    <a:lumMod val="50000"/>
                  </a:schemeClr>
                </a:solidFill>
                <a:latin typeface="Arial Rounded MT Bold" pitchFamily="34" charset="0"/>
              </a:rPr>
              <a:t>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4294967295"/>
          </p:nvPr>
        </p:nvSpPr>
        <p:spPr>
          <a:xfrm>
            <a:off x="504577" y="1557338"/>
            <a:ext cx="8243887" cy="4508500"/>
          </a:xfrm>
          <a:prstGeom prst="rect">
            <a:avLst/>
          </a:prstGeom>
        </p:spPr>
        <p:txBody>
          <a:bodyPr>
            <a:normAutofit/>
          </a:bodyPr>
          <a:lstStyle/>
          <a:p>
            <a:pPr marL="514350" indent="-514350">
              <a:lnSpc>
                <a:spcPct val="120000"/>
              </a:lnSpc>
              <a:buAutoNum type="arabicPeriod" startAt="3"/>
            </a:pPr>
            <a:r>
              <a:rPr lang="en-NZ" sz="2400" b="1" dirty="0" smtClean="0">
                <a:solidFill>
                  <a:schemeClr val="tx2">
                    <a:lumMod val="50000"/>
                  </a:schemeClr>
                </a:solidFill>
                <a:latin typeface="Arial" pitchFamily="34" charset="0"/>
                <a:cs typeface="Arial" pitchFamily="34" charset="0"/>
              </a:rPr>
              <a:t>Sign-post parents to </a:t>
            </a:r>
            <a:r>
              <a:rPr lang="en-NZ" sz="2400" b="1" dirty="0">
                <a:solidFill>
                  <a:schemeClr val="tx2">
                    <a:lumMod val="50000"/>
                  </a:schemeClr>
                </a:solidFill>
                <a:latin typeface="Arial" pitchFamily="34" charset="0"/>
                <a:cs typeface="Arial" pitchFamily="34" charset="0"/>
              </a:rPr>
              <a:t>o</a:t>
            </a:r>
            <a:r>
              <a:rPr lang="en-NZ" sz="2400" b="1" dirty="0" smtClean="0">
                <a:solidFill>
                  <a:schemeClr val="tx2">
                    <a:lumMod val="50000"/>
                  </a:schemeClr>
                </a:solidFill>
                <a:latin typeface="Arial" pitchFamily="34" charset="0"/>
                <a:cs typeface="Arial" pitchFamily="34" charset="0"/>
              </a:rPr>
              <a:t>ther area of information and support, e.g.:</a:t>
            </a:r>
          </a:p>
          <a:p>
            <a:pPr marL="514350" indent="-514350">
              <a:lnSpc>
                <a:spcPct val="120000"/>
              </a:lnSpc>
              <a:buAutoNum type="arabicPeriod" startAt="3"/>
            </a:pPr>
            <a:endParaRPr lang="en-NZ" sz="2400" dirty="0" smtClean="0">
              <a:solidFill>
                <a:schemeClr val="tx2">
                  <a:lumMod val="50000"/>
                </a:schemeClr>
              </a:solidFill>
              <a:latin typeface="Arial" pitchFamily="34" charset="0"/>
              <a:cs typeface="Arial" pitchFamily="34" charset="0"/>
            </a:endParaRPr>
          </a:p>
          <a:p>
            <a:pPr marL="914400" lvl="1" indent="-514350">
              <a:lnSpc>
                <a:spcPct val="120000"/>
              </a:lnSpc>
              <a:buFont typeface="Arial" pitchFamily="34" charset="0"/>
              <a:buChar char="•"/>
            </a:pPr>
            <a:r>
              <a:rPr lang="en-NZ" sz="2400" dirty="0" err="1" smtClean="0">
                <a:solidFill>
                  <a:schemeClr val="tx2">
                    <a:lumMod val="50000"/>
                  </a:schemeClr>
                </a:solidFill>
                <a:latin typeface="Arial" pitchFamily="34" charset="0"/>
                <a:cs typeface="Arial" pitchFamily="34" charset="0"/>
              </a:rPr>
              <a:t>NetSafe</a:t>
            </a:r>
            <a:r>
              <a:rPr lang="en-NZ" sz="2400" dirty="0" smtClean="0">
                <a:solidFill>
                  <a:schemeClr val="tx2">
                    <a:lumMod val="50000"/>
                  </a:schemeClr>
                </a:solidFill>
                <a:latin typeface="Arial" pitchFamily="34" charset="0"/>
                <a:cs typeface="Arial" pitchFamily="34" charset="0"/>
              </a:rPr>
              <a:t> for concerns regarding digital use</a:t>
            </a:r>
          </a:p>
          <a:p>
            <a:pPr marL="914400" lvl="1" indent="-514350">
              <a:lnSpc>
                <a:spcPct val="120000"/>
              </a:lnSpc>
              <a:buFont typeface="Arial" pitchFamily="34" charset="0"/>
              <a:buChar char="•"/>
            </a:pPr>
            <a:r>
              <a:rPr lang="en-NZ" sz="2400" dirty="0">
                <a:solidFill>
                  <a:schemeClr val="tx2">
                    <a:lumMod val="50000"/>
                  </a:schemeClr>
                </a:solidFill>
                <a:latin typeface="Arial" pitchFamily="34" charset="0"/>
                <a:cs typeface="Arial" pitchFamily="34" charset="0"/>
              </a:rPr>
              <a:t>A</a:t>
            </a:r>
            <a:r>
              <a:rPr lang="en-NZ" sz="2400" dirty="0" smtClean="0">
                <a:solidFill>
                  <a:schemeClr val="tx2">
                    <a:lumMod val="50000"/>
                  </a:schemeClr>
                </a:solidFill>
                <a:latin typeface="Arial" pitchFamily="34" charset="0"/>
                <a:cs typeface="Arial" pitchFamily="34" charset="0"/>
              </a:rPr>
              <a:t> clear complaints procedure showing how parents can speak to the Board of Trustees if necessary</a:t>
            </a:r>
            <a:endParaRPr lang="en-NZ" sz="24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9</a:t>
            </a:r>
            <a:endParaRPr lang="en-NZ" dirty="0">
              <a:solidFill>
                <a:schemeClr val="bg1"/>
              </a:solidFill>
              <a:latin typeface="Arial Rounded MT Bold" pitchFamily="34" charset="0"/>
              <a:cs typeface="Arial" pitchFamily="34" charset="0"/>
            </a:endParaRPr>
          </a:p>
        </p:txBody>
      </p:sp>
      <p:cxnSp>
        <p:nvCxnSpPr>
          <p:cNvPr id="8" name="Straight Connector 7"/>
          <p:cNvCxnSpPr/>
          <p:nvPr/>
        </p:nvCxnSpPr>
        <p:spPr>
          <a:xfrm>
            <a:off x="7596336" y="404664"/>
            <a:ext cx="216024" cy="0"/>
          </a:xfrm>
          <a:prstGeom prst="line">
            <a:avLst/>
          </a:prstGeom>
          <a:ln w="31750" cap="rnd">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6512" y="71438"/>
            <a:ext cx="9144000" cy="909637"/>
          </a:xfrm>
          <a:prstGeom prst="rect">
            <a:avLst/>
          </a:prstGeom>
        </p:spPr>
        <p:txBody>
          <a:bodyPr>
            <a:normAutofit/>
          </a:bodyPr>
          <a:lstStyle/>
          <a:p>
            <a:r>
              <a:rPr lang="en-NZ" sz="3500" dirty="0" smtClean="0">
                <a:solidFill>
                  <a:schemeClr val="tx2">
                    <a:lumMod val="50000"/>
                  </a:schemeClr>
                </a:solidFill>
                <a:latin typeface="Arial Rounded MT Bold" pitchFamily="34" charset="0"/>
              </a:rPr>
              <a:t>Providing advice to parents and </a:t>
            </a:r>
            <a:r>
              <a:rPr lang="en-NZ" sz="3500" dirty="0" err="1">
                <a:solidFill>
                  <a:schemeClr val="tx2">
                    <a:lumMod val="50000"/>
                  </a:schemeClr>
                </a:solidFill>
                <a:latin typeface="Arial Rounded MT Bold" pitchFamily="34" charset="0"/>
              </a:rPr>
              <a:t>w</a:t>
            </a:r>
            <a:r>
              <a:rPr lang="en-NZ" sz="3500" dirty="0" err="1" smtClean="0">
                <a:solidFill>
                  <a:schemeClr val="tx2">
                    <a:lumMod val="50000"/>
                  </a:schemeClr>
                </a:solidFill>
                <a:latin typeface="Arial Rounded MT Bold" pitchFamily="34" charset="0"/>
              </a:rPr>
              <a:t>hanau</a:t>
            </a:r>
            <a:r>
              <a:rPr lang="en-NZ" sz="3500" dirty="0" smtClean="0">
                <a:solidFill>
                  <a:schemeClr val="tx2">
                    <a:lumMod val="50000"/>
                  </a:schemeClr>
                </a:solidFill>
                <a:latin typeface="Arial Rounded MT Bold" pitchFamily="34" charset="0"/>
              </a:rPr>
              <a:t>  </a:t>
            </a:r>
            <a:endParaRPr lang="en-NZ" sz="3500" dirty="0">
              <a:solidFill>
                <a:schemeClr val="tx2">
                  <a:lumMod val="50000"/>
                </a:schemeClr>
              </a:solidFill>
              <a:latin typeface="Arial Rounded MT Bold" pitchFamily="34" charset="0"/>
            </a:endParaRPr>
          </a:p>
        </p:txBody>
      </p:sp>
      <p:sp>
        <p:nvSpPr>
          <p:cNvPr id="3" name="Content Placeholder 2"/>
          <p:cNvSpPr>
            <a:spLocks noGrp="1"/>
          </p:cNvSpPr>
          <p:nvPr>
            <p:ph idx="4294967295"/>
          </p:nvPr>
        </p:nvSpPr>
        <p:spPr>
          <a:xfrm>
            <a:off x="792163" y="1557338"/>
            <a:ext cx="8351837" cy="4508500"/>
          </a:xfrm>
          <a:prstGeom prst="rect">
            <a:avLst/>
          </a:prstGeom>
        </p:spPr>
        <p:txBody>
          <a:bodyPr>
            <a:normAutofit fontScale="92500"/>
          </a:bodyPr>
          <a:lstStyle/>
          <a:p>
            <a:pPr marL="0" indent="0">
              <a:lnSpc>
                <a:spcPct val="120000"/>
              </a:lnSpc>
              <a:buNone/>
            </a:pPr>
            <a:r>
              <a:rPr lang="en-NZ" sz="2400" b="1" dirty="0" smtClean="0">
                <a:solidFill>
                  <a:schemeClr val="tx2">
                    <a:lumMod val="50000"/>
                  </a:schemeClr>
                </a:solidFill>
                <a:latin typeface="Arial" pitchFamily="34" charset="0"/>
                <a:cs typeface="Arial" pitchFamily="34" charset="0"/>
              </a:rPr>
              <a:t>Information schools could include for parents and carers who suspect a child may be a target of bullying:</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Stay calm.</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Work out how to deal with the situation together.</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Reassure the child they have done the right thing by talking about it.</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Reassure the child it’s not their fault,</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Reassure the child that parents/</a:t>
            </a:r>
            <a:r>
              <a:rPr lang="en-US" sz="2200" dirty="0" err="1" smtClean="0">
                <a:solidFill>
                  <a:schemeClr val="tx2">
                    <a:lumMod val="50000"/>
                  </a:schemeClr>
                </a:solidFill>
                <a:latin typeface="Arial" pitchFamily="34" charset="0"/>
                <a:cs typeface="Arial" pitchFamily="34" charset="0"/>
              </a:rPr>
              <a:t>carers</a:t>
            </a:r>
            <a:r>
              <a:rPr lang="en-US" sz="2200" dirty="0" smtClean="0">
                <a:solidFill>
                  <a:schemeClr val="tx2">
                    <a:lumMod val="50000"/>
                  </a:schemeClr>
                </a:solidFill>
                <a:latin typeface="Arial" pitchFamily="34" charset="0"/>
                <a:cs typeface="Arial" pitchFamily="34" charset="0"/>
              </a:rPr>
              <a:t> will work with the school to make things better.</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Agree on a plan of support for the child.</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Regularly check in with the child to see how they are</a:t>
            </a:r>
            <a:r>
              <a:rPr lang="en-US" sz="2000" dirty="0" smtClean="0">
                <a:solidFill>
                  <a:schemeClr val="tx2">
                    <a:lumMod val="50000"/>
                  </a:schemeClr>
                </a:solidFill>
                <a:latin typeface="Arial" pitchFamily="34" charset="0"/>
                <a:cs typeface="Arial" pitchFamily="34" charset="0"/>
              </a:rPr>
              <a:t>.</a:t>
            </a: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9</a:t>
            </a:r>
            <a:endParaRPr lang="en-NZ" dirty="0">
              <a:solidFill>
                <a:schemeClr val="bg1"/>
              </a:solidFill>
              <a:latin typeface="Arial Rounded MT Bold" pitchFamily="34" charset="0"/>
              <a:cs typeface="Arial" pitchFamily="34" charset="0"/>
            </a:endParaRPr>
          </a:p>
        </p:txBody>
      </p:sp>
      <p:cxnSp>
        <p:nvCxnSpPr>
          <p:cNvPr id="8" name="Straight Connector 7"/>
          <p:cNvCxnSpPr/>
          <p:nvPr/>
        </p:nvCxnSpPr>
        <p:spPr>
          <a:xfrm>
            <a:off x="7812360" y="404664"/>
            <a:ext cx="216024" cy="0"/>
          </a:xfrm>
          <a:prstGeom prst="line">
            <a:avLst/>
          </a:prstGeom>
          <a:ln w="31750" cap="rnd">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1438"/>
            <a:ext cx="9144000" cy="909637"/>
          </a:xfrm>
          <a:prstGeom prst="rect">
            <a:avLst/>
          </a:prstGeom>
        </p:spPr>
        <p:txBody>
          <a:bodyPr>
            <a:normAutofit/>
          </a:bodyPr>
          <a:lstStyle/>
          <a:p>
            <a:r>
              <a:rPr lang="en-NZ" sz="3500" dirty="0" smtClean="0">
                <a:solidFill>
                  <a:schemeClr val="tx2">
                    <a:lumMod val="50000"/>
                  </a:schemeClr>
                </a:solidFill>
                <a:latin typeface="Arial Rounded MT Bold" pitchFamily="34" charset="0"/>
              </a:rPr>
              <a:t>Providing advice to parents and </a:t>
            </a:r>
            <a:r>
              <a:rPr lang="en-NZ" sz="3500" dirty="0" err="1">
                <a:solidFill>
                  <a:schemeClr val="tx2">
                    <a:lumMod val="50000"/>
                  </a:schemeClr>
                </a:solidFill>
                <a:latin typeface="Arial Rounded MT Bold" pitchFamily="34" charset="0"/>
              </a:rPr>
              <a:t>w</a:t>
            </a:r>
            <a:r>
              <a:rPr lang="en-NZ" sz="3500" dirty="0" err="1" smtClean="0">
                <a:solidFill>
                  <a:schemeClr val="tx2">
                    <a:lumMod val="50000"/>
                  </a:schemeClr>
                </a:solidFill>
                <a:latin typeface="Arial Rounded MT Bold" pitchFamily="34" charset="0"/>
              </a:rPr>
              <a:t>hanau</a:t>
            </a:r>
            <a:r>
              <a:rPr lang="en-NZ" sz="3500" dirty="0" smtClean="0">
                <a:solidFill>
                  <a:schemeClr val="tx2">
                    <a:lumMod val="50000"/>
                  </a:schemeClr>
                </a:solidFill>
                <a:latin typeface="Arial Rounded MT Bold" pitchFamily="34" charset="0"/>
              </a:rPr>
              <a:t>  </a:t>
            </a:r>
            <a:endParaRPr lang="en-NZ" sz="3500" dirty="0">
              <a:solidFill>
                <a:schemeClr val="tx2">
                  <a:lumMod val="50000"/>
                </a:schemeClr>
              </a:solidFill>
              <a:latin typeface="Arial Rounded MT Bold" pitchFamily="34" charset="0"/>
            </a:endParaRPr>
          </a:p>
        </p:txBody>
      </p:sp>
      <p:sp>
        <p:nvSpPr>
          <p:cNvPr id="3" name="Content Placeholder 2"/>
          <p:cNvSpPr>
            <a:spLocks noGrp="1"/>
          </p:cNvSpPr>
          <p:nvPr>
            <p:ph idx="4294967295"/>
          </p:nvPr>
        </p:nvSpPr>
        <p:spPr>
          <a:xfrm>
            <a:off x="395536" y="1556792"/>
            <a:ext cx="8243887" cy="4508500"/>
          </a:xfrm>
          <a:prstGeom prst="rect">
            <a:avLst/>
          </a:prstGeom>
        </p:spPr>
        <p:txBody>
          <a:bodyPr>
            <a:normAutofit fontScale="92500" lnSpcReduction="20000"/>
          </a:bodyPr>
          <a:lstStyle/>
          <a:p>
            <a:pPr marL="0" indent="0">
              <a:lnSpc>
                <a:spcPct val="120000"/>
              </a:lnSpc>
              <a:buNone/>
            </a:pPr>
            <a:r>
              <a:rPr lang="en-NZ" sz="2400" b="1" dirty="0" smtClean="0">
                <a:solidFill>
                  <a:schemeClr val="tx2">
                    <a:lumMod val="50000"/>
                  </a:schemeClr>
                </a:solidFill>
                <a:latin typeface="Arial" pitchFamily="34" charset="0"/>
                <a:cs typeface="Arial" pitchFamily="34" charset="0"/>
              </a:rPr>
              <a:t>Information schools could include for parents and carers who suspect a child is bullying others:</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Talk to the child to get the full story and their point of view.</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Be clear about what is and is not acceptable </a:t>
            </a:r>
            <a:r>
              <a:rPr lang="en-US" sz="2200" dirty="0" err="1" smtClean="0">
                <a:solidFill>
                  <a:schemeClr val="tx2">
                    <a:lumMod val="50000"/>
                  </a:schemeClr>
                </a:solidFill>
                <a:latin typeface="Arial" pitchFamily="34" charset="0"/>
                <a:cs typeface="Arial" pitchFamily="34" charset="0"/>
              </a:rPr>
              <a:t>behaviour</a:t>
            </a:r>
            <a:r>
              <a:rPr lang="en-US" sz="2200" dirty="0" smtClean="0">
                <a:solidFill>
                  <a:schemeClr val="tx2">
                    <a:lumMod val="50000"/>
                  </a:schemeClr>
                </a:solidFill>
                <a:latin typeface="Arial" pitchFamily="34" charset="0"/>
                <a:cs typeface="Arial" pitchFamily="34" charset="0"/>
              </a:rPr>
              <a:t> at school and at home.</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Explain how bullying affects the target, the bystanders and the school environment.</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Discuss better ways to handle situations where the child may act aggressively.</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Regularly check in with the child to see how they are doing.</a:t>
            </a:r>
          </a:p>
          <a:p>
            <a:pPr marL="514350" indent="-514350">
              <a:lnSpc>
                <a:spcPct val="120000"/>
              </a:lnSpc>
              <a:buFont typeface="Arial" pitchFamily="34" charset="0"/>
              <a:buChar char="•"/>
            </a:pPr>
            <a:r>
              <a:rPr lang="en-US" sz="2200" dirty="0" err="1" smtClean="0">
                <a:solidFill>
                  <a:schemeClr val="tx2">
                    <a:lumMod val="50000"/>
                  </a:schemeClr>
                </a:solidFill>
                <a:latin typeface="Arial" pitchFamily="34" charset="0"/>
                <a:cs typeface="Arial" pitchFamily="34" charset="0"/>
              </a:rPr>
              <a:t>Recognise</a:t>
            </a:r>
            <a:r>
              <a:rPr lang="en-US" sz="2200" dirty="0" smtClean="0">
                <a:solidFill>
                  <a:schemeClr val="tx2">
                    <a:lumMod val="50000"/>
                  </a:schemeClr>
                </a:solidFill>
                <a:latin typeface="Arial" pitchFamily="34" charset="0"/>
                <a:cs typeface="Arial" pitchFamily="34" charset="0"/>
              </a:rPr>
              <a:t> and praise appropriate </a:t>
            </a:r>
            <a:r>
              <a:rPr lang="en-US" sz="2200" dirty="0" err="1" smtClean="0">
                <a:solidFill>
                  <a:schemeClr val="tx2">
                    <a:lumMod val="50000"/>
                  </a:schemeClr>
                </a:solidFill>
                <a:latin typeface="Arial" pitchFamily="34" charset="0"/>
                <a:cs typeface="Arial" pitchFamily="34" charset="0"/>
              </a:rPr>
              <a:t>behaviour</a:t>
            </a:r>
            <a:r>
              <a:rPr lang="en-US" sz="2200" dirty="0" smtClean="0">
                <a:solidFill>
                  <a:schemeClr val="tx2">
                    <a:lumMod val="50000"/>
                  </a:schemeClr>
                </a:solidFill>
                <a:latin typeface="Arial" pitchFamily="34" charset="0"/>
                <a:cs typeface="Arial" pitchFamily="34" charset="0"/>
              </a:rPr>
              <a:t>.</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Talk to the school and child’s teacher about how they can help.</a:t>
            </a:r>
          </a:p>
          <a:p>
            <a:pPr marL="514350" indent="-514350">
              <a:lnSpc>
                <a:spcPct val="120000"/>
              </a:lnSpc>
            </a:pPr>
            <a:endParaRPr lang="en-US" dirty="0" smtClean="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9</a:t>
            </a:r>
            <a:endParaRPr lang="en-NZ" dirty="0">
              <a:solidFill>
                <a:schemeClr val="bg1"/>
              </a:solidFill>
              <a:latin typeface="Arial Rounded MT Bold" pitchFamily="34" charset="0"/>
              <a:cs typeface="Arial" pitchFamily="34" charset="0"/>
            </a:endParaRPr>
          </a:p>
        </p:txBody>
      </p:sp>
      <p:cxnSp>
        <p:nvCxnSpPr>
          <p:cNvPr id="8" name="Straight Connector 7"/>
          <p:cNvCxnSpPr/>
          <p:nvPr/>
        </p:nvCxnSpPr>
        <p:spPr>
          <a:xfrm>
            <a:off x="7812360" y="404664"/>
            <a:ext cx="216024" cy="0"/>
          </a:xfrm>
          <a:prstGeom prst="line">
            <a:avLst/>
          </a:prstGeom>
          <a:ln w="31750" cap="rnd">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6512" y="71438"/>
            <a:ext cx="9144000" cy="909637"/>
          </a:xfrm>
          <a:prstGeom prst="rect">
            <a:avLst/>
          </a:prstGeom>
        </p:spPr>
        <p:txBody>
          <a:bodyPr>
            <a:normAutofit/>
          </a:bodyPr>
          <a:lstStyle/>
          <a:p>
            <a:r>
              <a:rPr lang="en-NZ" sz="3500" dirty="0" smtClean="0">
                <a:solidFill>
                  <a:schemeClr val="tx2">
                    <a:lumMod val="50000"/>
                  </a:schemeClr>
                </a:solidFill>
                <a:latin typeface="Arial Rounded MT Bold" pitchFamily="34" charset="0"/>
              </a:rPr>
              <a:t>Providing advice to parents and </a:t>
            </a:r>
            <a:r>
              <a:rPr lang="en-NZ" sz="3500" dirty="0" err="1">
                <a:solidFill>
                  <a:schemeClr val="tx2">
                    <a:lumMod val="50000"/>
                  </a:schemeClr>
                </a:solidFill>
                <a:latin typeface="Arial Rounded MT Bold" pitchFamily="34" charset="0"/>
              </a:rPr>
              <a:t>w</a:t>
            </a:r>
            <a:r>
              <a:rPr lang="en-NZ" sz="3500" dirty="0" err="1" smtClean="0">
                <a:solidFill>
                  <a:schemeClr val="tx2">
                    <a:lumMod val="50000"/>
                  </a:schemeClr>
                </a:solidFill>
                <a:latin typeface="Arial Rounded MT Bold" pitchFamily="34" charset="0"/>
              </a:rPr>
              <a:t>hanau</a:t>
            </a:r>
            <a:r>
              <a:rPr lang="en-NZ" sz="3500" dirty="0" smtClean="0">
                <a:solidFill>
                  <a:schemeClr val="tx2">
                    <a:lumMod val="50000"/>
                  </a:schemeClr>
                </a:solidFill>
                <a:latin typeface="Arial Rounded MT Bold" pitchFamily="34" charset="0"/>
              </a:rPr>
              <a:t>  </a:t>
            </a:r>
            <a:endParaRPr lang="en-NZ" sz="3500" dirty="0">
              <a:solidFill>
                <a:schemeClr val="tx2">
                  <a:lumMod val="50000"/>
                </a:schemeClr>
              </a:solidFill>
              <a:latin typeface="Arial Rounded MT Bold" pitchFamily="34" charset="0"/>
            </a:endParaRPr>
          </a:p>
        </p:txBody>
      </p:sp>
      <p:sp>
        <p:nvSpPr>
          <p:cNvPr id="3" name="Content Placeholder 2"/>
          <p:cNvSpPr>
            <a:spLocks noGrp="1"/>
          </p:cNvSpPr>
          <p:nvPr>
            <p:ph idx="4294967295"/>
          </p:nvPr>
        </p:nvSpPr>
        <p:spPr>
          <a:xfrm>
            <a:off x="467544" y="1556792"/>
            <a:ext cx="8243887" cy="4508500"/>
          </a:xfrm>
          <a:prstGeom prst="rect">
            <a:avLst/>
          </a:prstGeom>
        </p:spPr>
        <p:txBody>
          <a:bodyPr>
            <a:normAutofit fontScale="85000" lnSpcReduction="20000"/>
          </a:bodyPr>
          <a:lstStyle/>
          <a:p>
            <a:pPr marL="0" indent="0">
              <a:lnSpc>
                <a:spcPct val="120000"/>
              </a:lnSpc>
              <a:buNone/>
            </a:pPr>
            <a:r>
              <a:rPr lang="en-NZ" sz="2400" b="1" dirty="0" smtClean="0">
                <a:solidFill>
                  <a:schemeClr val="tx2">
                    <a:lumMod val="50000"/>
                  </a:schemeClr>
                </a:solidFill>
                <a:latin typeface="Arial" pitchFamily="34" charset="0"/>
                <a:cs typeface="Arial" pitchFamily="34" charset="0"/>
              </a:rPr>
              <a:t>Information schools could include for parents and carers who suspect a child is a target of </a:t>
            </a:r>
            <a:r>
              <a:rPr lang="en-NZ" sz="2400" b="1" dirty="0" err="1" smtClean="0">
                <a:solidFill>
                  <a:schemeClr val="tx2">
                    <a:lumMod val="50000"/>
                  </a:schemeClr>
                </a:solidFill>
                <a:latin typeface="Arial" pitchFamily="34" charset="0"/>
                <a:cs typeface="Arial" pitchFamily="34" charset="0"/>
              </a:rPr>
              <a:t>cyberbullying</a:t>
            </a:r>
            <a:r>
              <a:rPr lang="en-NZ" sz="2400" b="1" dirty="0" smtClean="0">
                <a:solidFill>
                  <a:schemeClr val="tx2">
                    <a:lumMod val="50000"/>
                  </a:schemeClr>
                </a:solidFill>
                <a:latin typeface="Arial" pitchFamily="34" charset="0"/>
                <a:cs typeface="Arial" pitchFamily="34" charset="0"/>
              </a:rPr>
              <a:t>:</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Ask questions about how digital technology is being used.</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Take an active approach to discussing digital issues with their child.</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Not to access to technology as a sanction in response to  being </a:t>
            </a:r>
            <a:r>
              <a:rPr lang="en-US" sz="2200" dirty="0" err="1" smtClean="0">
                <a:solidFill>
                  <a:schemeClr val="tx2">
                    <a:lumMod val="50000"/>
                  </a:schemeClr>
                </a:solidFill>
                <a:latin typeface="Arial" pitchFamily="34" charset="0"/>
                <a:cs typeface="Arial" pitchFamily="34" charset="0"/>
              </a:rPr>
              <a:t>cyberbullied</a:t>
            </a:r>
            <a:r>
              <a:rPr lang="en-US" sz="2200" dirty="0" smtClean="0">
                <a:solidFill>
                  <a:schemeClr val="tx2">
                    <a:lumMod val="50000"/>
                  </a:schemeClr>
                </a:solidFill>
                <a:latin typeface="Arial" pitchFamily="34" charset="0"/>
                <a:cs typeface="Arial" pitchFamily="34" charset="0"/>
              </a:rPr>
              <a:t> / </a:t>
            </a:r>
            <a:r>
              <a:rPr lang="en-US" sz="2200" dirty="0" err="1" smtClean="0">
                <a:solidFill>
                  <a:schemeClr val="tx2">
                    <a:lumMod val="50000"/>
                  </a:schemeClr>
                </a:solidFill>
                <a:latin typeface="Arial" pitchFamily="34" charset="0"/>
                <a:cs typeface="Arial" pitchFamily="34" charset="0"/>
              </a:rPr>
              <a:t>cyberbullying</a:t>
            </a:r>
            <a:r>
              <a:rPr lang="en-US" sz="2200" dirty="0" smtClean="0">
                <a:solidFill>
                  <a:schemeClr val="tx2">
                    <a:lumMod val="50000"/>
                  </a:schemeClr>
                </a:solidFill>
                <a:latin typeface="Arial" pitchFamily="34" charset="0"/>
                <a:cs typeface="Arial" pitchFamily="34" charset="0"/>
              </a:rPr>
              <a:t>.</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Save all bullying messages and images to use when reporting to the school or Police.</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Contact the Police if </a:t>
            </a:r>
            <a:r>
              <a:rPr lang="en-US" sz="2200" dirty="0" err="1" smtClean="0">
                <a:solidFill>
                  <a:schemeClr val="tx2">
                    <a:lumMod val="50000"/>
                  </a:schemeClr>
                </a:solidFill>
                <a:latin typeface="Arial" pitchFamily="34" charset="0"/>
                <a:cs typeface="Arial" pitchFamily="34" charset="0"/>
              </a:rPr>
              <a:t>cyberbullying</a:t>
            </a:r>
            <a:r>
              <a:rPr lang="en-US" sz="2200" dirty="0">
                <a:solidFill>
                  <a:schemeClr val="tx2">
                    <a:lumMod val="50000"/>
                  </a:schemeClr>
                </a:solidFill>
                <a:latin typeface="Arial" pitchFamily="34" charset="0"/>
                <a:cs typeface="Arial" pitchFamily="34" charset="0"/>
              </a:rPr>
              <a:t> </a:t>
            </a:r>
            <a:r>
              <a:rPr lang="en-US" sz="2200" dirty="0" smtClean="0">
                <a:solidFill>
                  <a:schemeClr val="tx2">
                    <a:lumMod val="50000"/>
                  </a:schemeClr>
                </a:solidFill>
                <a:latin typeface="Arial" pitchFamily="34" charset="0"/>
                <a:cs typeface="Arial" pitchFamily="34" charset="0"/>
              </a:rPr>
              <a:t>involves physical threats or could put the child in danger.</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Lodge a complaint with the mobile phone or social networking site provider.</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Contact </a:t>
            </a:r>
            <a:r>
              <a:rPr lang="en-US" sz="2200" dirty="0" err="1" smtClean="0">
                <a:solidFill>
                  <a:schemeClr val="tx2">
                    <a:lumMod val="50000"/>
                  </a:schemeClr>
                </a:solidFill>
                <a:latin typeface="Arial" pitchFamily="34" charset="0"/>
                <a:cs typeface="Arial" pitchFamily="34" charset="0"/>
              </a:rPr>
              <a:t>NetSafe</a:t>
            </a:r>
            <a:r>
              <a:rPr lang="en-US" sz="2200" dirty="0" smtClean="0">
                <a:solidFill>
                  <a:schemeClr val="tx2">
                    <a:lumMod val="50000"/>
                  </a:schemeClr>
                </a:solidFill>
                <a:latin typeface="Arial" pitchFamily="34" charset="0"/>
                <a:cs typeface="Arial" pitchFamily="34" charset="0"/>
              </a:rPr>
              <a:t>.</a:t>
            </a:r>
          </a:p>
          <a:p>
            <a:pPr marL="514350" indent="-514350">
              <a:lnSpc>
                <a:spcPct val="120000"/>
              </a:lnSpc>
            </a:pPr>
            <a:endParaRPr lang="en-US" dirty="0" smtClean="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9</a:t>
            </a:r>
            <a:endParaRPr lang="en-NZ" dirty="0">
              <a:solidFill>
                <a:schemeClr val="bg1"/>
              </a:solidFill>
              <a:latin typeface="Arial Rounded MT Bold" pitchFamily="34" charset="0"/>
              <a:cs typeface="Arial" pitchFamily="34" charset="0"/>
            </a:endParaRPr>
          </a:p>
        </p:txBody>
      </p:sp>
      <p:cxnSp>
        <p:nvCxnSpPr>
          <p:cNvPr id="8" name="Straight Connector 7"/>
          <p:cNvCxnSpPr/>
          <p:nvPr/>
        </p:nvCxnSpPr>
        <p:spPr>
          <a:xfrm>
            <a:off x="7812360" y="404664"/>
            <a:ext cx="216024" cy="0"/>
          </a:xfrm>
          <a:prstGeom prst="line">
            <a:avLst/>
          </a:prstGeom>
          <a:ln w="31750" cap="rnd">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ver.PNG"/>
          <p:cNvPicPr>
            <a:picLocks noGrp="1" noChangeAspect="1"/>
          </p:cNvPicPr>
          <p:nvPr>
            <p:ph idx="1"/>
          </p:nvPr>
        </p:nvPicPr>
        <p:blipFill>
          <a:blip r:embed="rId3" cstate="print"/>
          <a:stretch>
            <a:fillRect/>
          </a:stretch>
        </p:blipFill>
        <p:spPr>
          <a:xfrm>
            <a:off x="2339752" y="134472"/>
            <a:ext cx="4320480" cy="5886816"/>
          </a:xfrm>
        </p:spPr>
      </p:pic>
      <p:sp>
        <p:nvSpPr>
          <p:cNvPr id="13" name="TextBox 12"/>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3568" y="1556792"/>
            <a:ext cx="7775575" cy="4248150"/>
          </a:xfrm>
          <a:prstGeom prst="rect">
            <a:avLst/>
          </a:prstGeom>
        </p:spPr>
        <p:txBody>
          <a:bodyPr>
            <a:normAutofit/>
          </a:bodyPr>
          <a:lstStyle/>
          <a:p>
            <a:pPr marL="0" indent="0">
              <a:buNone/>
            </a:pPr>
            <a:r>
              <a:rPr lang="en-NZ" sz="2400" dirty="0" smtClean="0">
                <a:solidFill>
                  <a:schemeClr val="tx2">
                    <a:lumMod val="50000"/>
                  </a:schemeClr>
                </a:solidFill>
                <a:latin typeface="Arial" pitchFamily="34" charset="0"/>
                <a:cs typeface="Arial" pitchFamily="34" charset="0"/>
              </a:rPr>
              <a:t>One of the key aspects of any bullying prevention programme or intervention is gathering data. </a:t>
            </a:r>
          </a:p>
          <a:p>
            <a:pPr marL="0" indent="0">
              <a:buNone/>
            </a:pPr>
            <a:endParaRPr lang="en-NZ" sz="2800" dirty="0" smtClean="0">
              <a:solidFill>
                <a:schemeClr val="tx2">
                  <a:lumMod val="50000"/>
                </a:schemeClr>
              </a:solidFill>
              <a:latin typeface="Arial" pitchFamily="34" charset="0"/>
              <a:cs typeface="Arial" pitchFamily="34" charset="0"/>
            </a:endParaRPr>
          </a:p>
          <a:p>
            <a:pPr marL="0" indent="0">
              <a:buNone/>
            </a:pPr>
            <a:r>
              <a:rPr lang="en-NZ" sz="2400" dirty="0" smtClean="0">
                <a:solidFill>
                  <a:schemeClr val="tx2">
                    <a:lumMod val="50000"/>
                  </a:schemeClr>
                </a:solidFill>
                <a:latin typeface="Arial" pitchFamily="34" charset="0"/>
                <a:cs typeface="Arial" pitchFamily="34" charset="0"/>
              </a:rPr>
              <a:t>This allows schools to gain an understanding of what bullying is occurring, where and when and the frequency of this. </a:t>
            </a:r>
          </a:p>
          <a:p>
            <a:pPr marL="0" indent="0">
              <a:buNone/>
            </a:pPr>
            <a:endParaRPr lang="en-NZ" sz="2400" dirty="0" smtClean="0">
              <a:solidFill>
                <a:schemeClr val="tx2">
                  <a:lumMod val="50000"/>
                </a:schemeClr>
              </a:solidFill>
              <a:latin typeface="Arial" pitchFamily="34" charset="0"/>
              <a:cs typeface="Arial" pitchFamily="34" charset="0"/>
            </a:endParaRPr>
          </a:p>
          <a:p>
            <a:pPr marL="0" indent="0">
              <a:buNone/>
            </a:pPr>
            <a:r>
              <a:rPr lang="en-NZ" sz="2400" dirty="0" smtClean="0">
                <a:solidFill>
                  <a:schemeClr val="tx2">
                    <a:lumMod val="50000"/>
                  </a:schemeClr>
                </a:solidFill>
                <a:latin typeface="Arial" pitchFamily="34" charset="0"/>
                <a:cs typeface="Arial" pitchFamily="34" charset="0"/>
              </a:rPr>
              <a:t>It also allows schools to gather  baseline data to evaluate the impact following teaching and intervention in bullying prevention. </a:t>
            </a:r>
          </a:p>
          <a:p>
            <a:pPr marL="0" indent="0">
              <a:buNone/>
            </a:pPr>
            <a:endParaRPr lang="en-NZ" dirty="0" smtClean="0">
              <a:solidFill>
                <a:schemeClr val="tx2">
                  <a:lumMod val="50000"/>
                </a:schemeClr>
              </a:solidFill>
              <a:latin typeface="Arial" pitchFamily="34" charset="0"/>
              <a:cs typeface="Arial" pitchFamily="34" charset="0"/>
            </a:endParaRPr>
          </a:p>
          <a:p>
            <a:pPr marL="0" indent="0">
              <a:buNone/>
            </a:pPr>
            <a:endParaRPr lang="en-NZ" dirty="0" smtClean="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10</a:t>
            </a:r>
            <a:endParaRPr lang="en-NZ" dirty="0">
              <a:solidFill>
                <a:schemeClr val="bg1"/>
              </a:solidFill>
              <a:latin typeface="Arial Rounded MT Bold" pitchFamily="34" charset="0"/>
              <a:cs typeface="Arial" pitchFamily="34" charset="0"/>
            </a:endParaRPr>
          </a:p>
        </p:txBody>
      </p:sp>
      <p:sp>
        <p:nvSpPr>
          <p:cNvPr id="7" name="Title 1"/>
          <p:cNvSpPr txBox="1">
            <a:spLocks/>
          </p:cNvSpPr>
          <p:nvPr/>
        </p:nvSpPr>
        <p:spPr>
          <a:xfrm>
            <a:off x="-180528" y="116632"/>
            <a:ext cx="961256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NZ" sz="3800" b="0" i="0" u="none" strike="noStrike" kern="1200" cap="none" spc="-100" normalizeH="0" baseline="0" noProof="0" dirty="0" smtClean="0">
                <a:ln>
                  <a:noFill/>
                </a:ln>
                <a:solidFill>
                  <a:schemeClr val="tx2">
                    <a:lumMod val="50000"/>
                  </a:schemeClr>
                </a:solidFill>
                <a:effectLst/>
                <a:uLnTx/>
                <a:uFillTx/>
                <a:latin typeface="Arial Rounded MT Bold" pitchFamily="34" charset="0"/>
                <a:ea typeface="+mj-ea"/>
                <a:cs typeface="+mj-cs"/>
              </a:rPr>
              <a:t>Preventing bullying and data collection</a:t>
            </a:r>
            <a:endParaRPr kumimoji="0" lang="en-NZ" sz="3800" b="0" i="0" u="none" strike="noStrike" kern="1200" cap="none" spc="-100" normalizeH="0" baseline="0" noProof="0" dirty="0">
              <a:ln>
                <a:noFill/>
              </a:ln>
              <a:solidFill>
                <a:schemeClr val="tx2">
                  <a:lumMod val="50000"/>
                </a:schemeClr>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827824" y="3645024"/>
            <a:ext cx="2160000" cy="2160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600" b="1" dirty="0" smtClean="0">
                <a:latin typeface="Arial" pitchFamily="34" charset="0"/>
                <a:cs typeface="Arial" pitchFamily="34" charset="0"/>
              </a:rPr>
              <a:t>Statistical Data ( eg. Behaviour Incidences detentions suspensions </a:t>
            </a:r>
            <a:endParaRPr lang="en-NZ" sz="1600" b="1" dirty="0">
              <a:latin typeface="Arial" pitchFamily="34" charset="0"/>
              <a:cs typeface="Arial" pitchFamily="34" charset="0"/>
            </a:endParaRPr>
          </a:p>
        </p:txBody>
      </p:sp>
      <p:sp>
        <p:nvSpPr>
          <p:cNvPr id="9" name="Oval 8"/>
          <p:cNvSpPr/>
          <p:nvPr/>
        </p:nvSpPr>
        <p:spPr>
          <a:xfrm>
            <a:off x="827824" y="1412776"/>
            <a:ext cx="2160000" cy="2160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600" b="1" dirty="0" smtClean="0">
                <a:latin typeface="Arial" pitchFamily="34" charset="0"/>
                <a:cs typeface="Arial" pitchFamily="34" charset="0"/>
              </a:rPr>
              <a:t>Student and Parent Surveys </a:t>
            </a:r>
            <a:endParaRPr lang="en-NZ" sz="1600" b="1" dirty="0">
              <a:latin typeface="Arial" pitchFamily="34" charset="0"/>
              <a:cs typeface="Arial" pitchFamily="34" charset="0"/>
            </a:endParaRPr>
          </a:p>
        </p:txBody>
      </p:sp>
      <p:sp>
        <p:nvSpPr>
          <p:cNvPr id="10" name="Oval 9"/>
          <p:cNvSpPr/>
          <p:nvPr/>
        </p:nvSpPr>
        <p:spPr>
          <a:xfrm>
            <a:off x="3492120" y="3717032"/>
            <a:ext cx="2160000" cy="216000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600" b="1" dirty="0" smtClean="0">
                <a:latin typeface="Arial" pitchFamily="34" charset="0"/>
                <a:cs typeface="Arial" pitchFamily="34" charset="0"/>
              </a:rPr>
              <a:t>Anecdotal Feedback and observations from staff </a:t>
            </a:r>
            <a:endParaRPr lang="en-NZ" sz="1600" b="1" dirty="0">
              <a:latin typeface="Arial" pitchFamily="34" charset="0"/>
              <a:cs typeface="Arial" pitchFamily="34" charset="0"/>
            </a:endParaRPr>
          </a:p>
        </p:txBody>
      </p:sp>
      <p:sp>
        <p:nvSpPr>
          <p:cNvPr id="11" name="Oval 10"/>
          <p:cNvSpPr/>
          <p:nvPr/>
        </p:nvSpPr>
        <p:spPr>
          <a:xfrm>
            <a:off x="3492120" y="1484784"/>
            <a:ext cx="2160000" cy="2160000"/>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600" b="1" dirty="0" smtClean="0">
                <a:latin typeface="Arial" pitchFamily="34" charset="0"/>
                <a:cs typeface="Arial" pitchFamily="34" charset="0"/>
              </a:rPr>
              <a:t>Focus group interviews with selected students, teachers and staff </a:t>
            </a:r>
            <a:endParaRPr lang="en-NZ" sz="1600" b="1" dirty="0">
              <a:latin typeface="Arial" pitchFamily="34" charset="0"/>
              <a:cs typeface="Arial" pitchFamily="34" charset="0"/>
            </a:endParaRPr>
          </a:p>
        </p:txBody>
      </p:sp>
      <p:sp>
        <p:nvSpPr>
          <p:cNvPr id="12" name="Oval 11"/>
          <p:cNvSpPr/>
          <p:nvPr/>
        </p:nvSpPr>
        <p:spPr>
          <a:xfrm>
            <a:off x="6228424" y="1484784"/>
            <a:ext cx="2160000" cy="2160000"/>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600" b="1" dirty="0" smtClean="0">
                <a:latin typeface="Arial" pitchFamily="34" charset="0"/>
                <a:cs typeface="Arial" pitchFamily="34" charset="0"/>
              </a:rPr>
              <a:t>Student and teacher evaluations of specific components </a:t>
            </a:r>
            <a:r>
              <a:rPr lang="en-NZ" sz="1600" b="1" dirty="0" err="1" smtClean="0">
                <a:latin typeface="Arial" pitchFamily="34" charset="0"/>
                <a:cs typeface="Arial" pitchFamily="34" charset="0"/>
              </a:rPr>
              <a:t>e.g</a:t>
            </a:r>
            <a:r>
              <a:rPr lang="en-NZ" sz="1600" b="1" dirty="0" smtClean="0">
                <a:latin typeface="Arial" pitchFamily="34" charset="0"/>
                <a:cs typeface="Arial" pitchFamily="34" charset="0"/>
              </a:rPr>
              <a:t> Kia Kaha, PBL4 lessons </a:t>
            </a:r>
            <a:endParaRPr lang="en-NZ" sz="1600" b="1" dirty="0">
              <a:latin typeface="Arial" pitchFamily="34" charset="0"/>
              <a:cs typeface="Arial" pitchFamily="34" charset="0"/>
            </a:endParaRPr>
          </a:p>
        </p:txBody>
      </p:sp>
      <p:sp>
        <p:nvSpPr>
          <p:cNvPr id="13" name="Oval 12"/>
          <p:cNvSpPr/>
          <p:nvPr/>
        </p:nvSpPr>
        <p:spPr>
          <a:xfrm>
            <a:off x="6228424" y="3717032"/>
            <a:ext cx="2160000" cy="2160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600" b="1" dirty="0" smtClean="0">
                <a:latin typeface="Arial" pitchFamily="34" charset="0"/>
                <a:cs typeface="Arial" pitchFamily="34" charset="0"/>
              </a:rPr>
              <a:t>Parent feedback about preventing bullying policies,  materials etc. </a:t>
            </a:r>
            <a:endParaRPr lang="en-NZ" sz="1600" b="1" dirty="0">
              <a:latin typeface="Arial" pitchFamily="34" charset="0"/>
              <a:cs typeface="Arial" pitchFamily="34" charset="0"/>
            </a:endParaRPr>
          </a:p>
        </p:txBody>
      </p:sp>
      <p:sp>
        <p:nvSpPr>
          <p:cNvPr id="15" name="TextBox 1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10</a:t>
            </a:r>
            <a:endParaRPr lang="en-NZ" dirty="0">
              <a:solidFill>
                <a:schemeClr val="bg1"/>
              </a:solidFill>
              <a:latin typeface="Arial Rounded MT Bold" pitchFamily="34" charset="0"/>
              <a:cs typeface="Arial" pitchFamily="34" charset="0"/>
            </a:endParaRPr>
          </a:p>
        </p:txBody>
      </p:sp>
      <p:sp>
        <p:nvSpPr>
          <p:cNvPr id="16" name="Title 1"/>
          <p:cNvSpPr txBox="1">
            <a:spLocks/>
          </p:cNvSpPr>
          <p:nvPr/>
        </p:nvSpPr>
        <p:spPr>
          <a:xfrm>
            <a:off x="-180528" y="116632"/>
            <a:ext cx="961256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NZ" sz="4400" b="0" i="0" u="none" strike="noStrike" kern="1200" cap="none" spc="-100" normalizeH="0" baseline="0" noProof="0" dirty="0" smtClean="0">
                <a:ln>
                  <a:noFill/>
                </a:ln>
                <a:solidFill>
                  <a:schemeClr val="tx2">
                    <a:lumMod val="50000"/>
                  </a:schemeClr>
                </a:solidFill>
                <a:effectLst/>
                <a:uLnTx/>
                <a:uFillTx/>
                <a:latin typeface="Arial Rounded MT Bold" pitchFamily="34" charset="0"/>
                <a:ea typeface="+mj-ea"/>
                <a:cs typeface="+mj-cs"/>
              </a:rPr>
              <a:t>Ways of collecting data</a:t>
            </a:r>
            <a:endParaRPr kumimoji="0" lang="en-NZ" sz="4400" b="0" i="0" u="none" strike="noStrike" kern="1200" cap="none" spc="-100" normalizeH="0" baseline="0" noProof="0" dirty="0">
              <a:ln>
                <a:noFill/>
              </a:ln>
              <a:solidFill>
                <a:schemeClr val="tx2">
                  <a:lumMod val="50000"/>
                </a:schemeClr>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53975"/>
            <a:ext cx="9129713" cy="1143000"/>
          </a:xfrm>
          <a:prstGeom prst="rect">
            <a:avLst/>
          </a:prstGeom>
        </p:spPr>
        <p:txBody>
          <a:bodyPr>
            <a:normAutofit/>
          </a:bodyPr>
          <a:lstStyle/>
          <a:p>
            <a:r>
              <a:rPr lang="en-NZ" sz="4200" dirty="0" smtClean="0">
                <a:solidFill>
                  <a:schemeClr val="tx2">
                    <a:lumMod val="50000"/>
                  </a:schemeClr>
                </a:solidFill>
                <a:latin typeface="Arial Rounded MT Bold" pitchFamily="34" charset="0"/>
              </a:rPr>
              <a:t>The importance of Student Voice </a:t>
            </a:r>
            <a:endParaRPr lang="en-NZ" sz="4200" dirty="0">
              <a:solidFill>
                <a:schemeClr val="tx2">
                  <a:lumMod val="50000"/>
                </a:schemeClr>
              </a:solidFill>
              <a:latin typeface="Arial Rounded MT Bold" pitchFamily="34" charset="0"/>
            </a:endParaRPr>
          </a:p>
        </p:txBody>
      </p:sp>
      <p:sp>
        <p:nvSpPr>
          <p:cNvPr id="14" name="TextBox 13"/>
          <p:cNvSpPr txBox="1"/>
          <p:nvPr/>
        </p:nvSpPr>
        <p:spPr>
          <a:xfrm>
            <a:off x="395536" y="1484784"/>
            <a:ext cx="8280920" cy="4154984"/>
          </a:xfrm>
          <a:prstGeom prst="rect">
            <a:avLst/>
          </a:prstGeom>
          <a:noFill/>
        </p:spPr>
        <p:txBody>
          <a:bodyPr wrap="square" rtlCol="0">
            <a:spAutoFit/>
          </a:bodyPr>
          <a:lstStyle/>
          <a:p>
            <a:r>
              <a:rPr lang="en-NZ" sz="2200" dirty="0" smtClean="0">
                <a:solidFill>
                  <a:schemeClr val="tx2">
                    <a:lumMod val="50000"/>
                  </a:schemeClr>
                </a:solidFill>
                <a:latin typeface="Arial" pitchFamily="34" charset="0"/>
                <a:cs typeface="Arial" pitchFamily="34" charset="0"/>
              </a:rPr>
              <a:t>Most bullying behaviours take without the awareness of adults. </a:t>
            </a:r>
          </a:p>
          <a:p>
            <a:endParaRPr lang="en-NZ" sz="2200" dirty="0" smtClean="0">
              <a:solidFill>
                <a:schemeClr val="tx2">
                  <a:lumMod val="50000"/>
                </a:schemeClr>
              </a:solidFill>
              <a:latin typeface="Arial" pitchFamily="34" charset="0"/>
              <a:cs typeface="Arial" pitchFamily="34" charset="0"/>
            </a:endParaRPr>
          </a:p>
          <a:p>
            <a:r>
              <a:rPr lang="en-NZ" sz="2200" dirty="0" smtClean="0">
                <a:solidFill>
                  <a:schemeClr val="tx2">
                    <a:lumMod val="50000"/>
                  </a:schemeClr>
                </a:solidFill>
                <a:latin typeface="Arial" pitchFamily="34" charset="0"/>
                <a:cs typeface="Arial" pitchFamily="34" charset="0"/>
              </a:rPr>
              <a:t>Student  surveys have therefore been the main way to measure the prevalence of bullying -  they are considered to be the most robust measure of student bullying behaviours.*</a:t>
            </a:r>
          </a:p>
          <a:p>
            <a:endParaRPr lang="en-NZ" sz="2200" dirty="0" smtClean="0">
              <a:solidFill>
                <a:schemeClr val="tx2">
                  <a:lumMod val="50000"/>
                </a:schemeClr>
              </a:solidFill>
              <a:latin typeface="Arial" pitchFamily="34" charset="0"/>
              <a:cs typeface="Arial" pitchFamily="34" charset="0"/>
            </a:endParaRPr>
          </a:p>
          <a:p>
            <a:r>
              <a:rPr lang="en-NZ" sz="2200" dirty="0" smtClean="0">
                <a:solidFill>
                  <a:schemeClr val="tx2">
                    <a:lumMod val="50000"/>
                  </a:schemeClr>
                </a:solidFill>
                <a:latin typeface="Arial" pitchFamily="34" charset="0"/>
                <a:cs typeface="Arial" pitchFamily="34" charset="0"/>
              </a:rPr>
              <a:t>Some schools may choose to develop their own surveys to use. However these may not incorporate up to date definitions and types of bullying, and may not be robust enough way to provide data that can be compared over time. </a:t>
            </a:r>
          </a:p>
          <a:p>
            <a:endParaRPr lang="en-NZ" sz="2200" dirty="0" smtClean="0">
              <a:solidFill>
                <a:schemeClr val="tx2">
                  <a:lumMod val="50000"/>
                </a:schemeClr>
              </a:solidFill>
              <a:latin typeface="Arial" pitchFamily="34" charset="0"/>
              <a:cs typeface="Arial" pitchFamily="34" charset="0"/>
            </a:endParaRPr>
          </a:p>
          <a:p>
            <a:endParaRPr lang="en-NZ" sz="2200" dirty="0" smtClean="0">
              <a:solidFill>
                <a:schemeClr val="tx2">
                  <a:lumMod val="50000"/>
                </a:schemeClr>
              </a:solidFill>
              <a:latin typeface="Arial" pitchFamily="34" charset="0"/>
              <a:cs typeface="Arial" pitchFamily="34" charset="0"/>
            </a:endParaRPr>
          </a:p>
        </p:txBody>
      </p:sp>
      <p:sp>
        <p:nvSpPr>
          <p:cNvPr id="15" name="Rectangle 14"/>
          <p:cNvSpPr/>
          <p:nvPr/>
        </p:nvSpPr>
        <p:spPr>
          <a:xfrm>
            <a:off x="395536" y="5445224"/>
            <a:ext cx="8496944" cy="461665"/>
          </a:xfrm>
          <a:prstGeom prst="rect">
            <a:avLst/>
          </a:prstGeom>
        </p:spPr>
        <p:txBody>
          <a:bodyPr wrap="square">
            <a:spAutoFit/>
          </a:bodyPr>
          <a:lstStyle/>
          <a:p>
            <a:r>
              <a:rPr lang="en-US" sz="1200" dirty="0" smtClean="0">
                <a:latin typeface="Arial" pitchFamily="34" charset="0"/>
                <a:cs typeface="Arial" pitchFamily="34" charset="0"/>
              </a:rPr>
              <a:t>*Cornell, D., &amp; </a:t>
            </a:r>
            <a:r>
              <a:rPr lang="en-US" sz="1200" dirty="0" err="1" smtClean="0">
                <a:latin typeface="Arial" pitchFamily="34" charset="0"/>
                <a:cs typeface="Arial" pitchFamily="34" charset="0"/>
              </a:rPr>
              <a:t>Bandyopadhyay</a:t>
            </a:r>
            <a:r>
              <a:rPr lang="en-US" sz="1200" dirty="0" smtClean="0">
                <a:latin typeface="Arial" pitchFamily="34" charset="0"/>
                <a:cs typeface="Arial" pitchFamily="34" charset="0"/>
              </a:rPr>
              <a:t>, S. (2010). The assessment of bullying. In S. </a:t>
            </a:r>
            <a:r>
              <a:rPr lang="en-US" sz="1200" dirty="0" err="1" smtClean="0">
                <a:latin typeface="Arial" pitchFamily="34" charset="0"/>
                <a:cs typeface="Arial" pitchFamily="34" charset="0"/>
              </a:rPr>
              <a:t>Jimerson</a:t>
            </a:r>
            <a:r>
              <a:rPr lang="en-US" sz="1200" dirty="0" smtClean="0">
                <a:latin typeface="Arial" pitchFamily="34" charset="0"/>
                <a:cs typeface="Arial" pitchFamily="34" charset="0"/>
              </a:rPr>
              <a:t>, S. </a:t>
            </a:r>
            <a:r>
              <a:rPr lang="en-US" sz="1200" dirty="0" err="1" smtClean="0">
                <a:latin typeface="Arial" pitchFamily="34" charset="0"/>
                <a:cs typeface="Arial" pitchFamily="34" charset="0"/>
              </a:rPr>
              <a:t>Swearer</a:t>
            </a:r>
            <a:r>
              <a:rPr lang="en-US" sz="1200" dirty="0" smtClean="0">
                <a:latin typeface="Arial" pitchFamily="34" charset="0"/>
                <a:cs typeface="Arial" pitchFamily="34" charset="0"/>
              </a:rPr>
              <a:t>, &amp; D. </a:t>
            </a:r>
            <a:r>
              <a:rPr lang="en-US" sz="1200" dirty="0" err="1" smtClean="0">
                <a:latin typeface="Arial" pitchFamily="34" charset="0"/>
                <a:cs typeface="Arial" pitchFamily="34" charset="0"/>
              </a:rPr>
              <a:t>Espelage</a:t>
            </a:r>
            <a:r>
              <a:rPr lang="en-US" sz="1200" dirty="0" smtClean="0">
                <a:latin typeface="Arial" pitchFamily="34" charset="0"/>
                <a:cs typeface="Arial" pitchFamily="34" charset="0"/>
              </a:rPr>
              <a:t> (Eds.), Handbook of bullying in schools: An international perspective (pp. 265–276). New York: </a:t>
            </a:r>
            <a:r>
              <a:rPr lang="en-US" sz="1200" dirty="0" err="1" smtClean="0">
                <a:latin typeface="Arial" pitchFamily="34" charset="0"/>
                <a:cs typeface="Arial" pitchFamily="34" charset="0"/>
              </a:rPr>
              <a:t>Routledge</a:t>
            </a:r>
            <a:r>
              <a:rPr lang="en-US" sz="1200" dirty="0" smtClean="0">
                <a:latin typeface="Arial" pitchFamily="34" charset="0"/>
                <a:cs typeface="Arial" pitchFamily="34" charset="0"/>
              </a:rPr>
              <a:t>.</a:t>
            </a:r>
            <a:endParaRPr lang="en-NZ" sz="1200" dirty="0">
              <a:latin typeface="Arial" pitchFamily="34" charset="0"/>
              <a:cs typeface="Arial" pitchFamily="34" charset="0"/>
            </a:endParaRPr>
          </a:p>
        </p:txBody>
      </p:sp>
      <p:sp>
        <p:nvSpPr>
          <p:cNvPr id="7" name="TextBox 6"/>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10</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53975"/>
            <a:ext cx="9129713" cy="1143000"/>
          </a:xfrm>
          <a:prstGeom prst="rect">
            <a:avLst/>
          </a:prstGeom>
        </p:spPr>
        <p:txBody>
          <a:bodyPr>
            <a:normAutofit/>
          </a:bodyPr>
          <a:lstStyle/>
          <a:p>
            <a:r>
              <a:rPr lang="en-NZ" sz="4200" dirty="0" smtClean="0">
                <a:solidFill>
                  <a:schemeClr val="tx2">
                    <a:lumMod val="50000"/>
                  </a:schemeClr>
                </a:solidFill>
                <a:latin typeface="Arial Rounded MT Bold" pitchFamily="34" charset="0"/>
              </a:rPr>
              <a:t>The importance of Student Voice </a:t>
            </a:r>
            <a:endParaRPr lang="en-NZ" sz="4200" dirty="0">
              <a:solidFill>
                <a:schemeClr val="tx2">
                  <a:lumMod val="50000"/>
                </a:schemeClr>
              </a:solidFill>
              <a:latin typeface="Arial Rounded MT Bold" pitchFamily="34" charset="0"/>
            </a:endParaRPr>
          </a:p>
        </p:txBody>
      </p:sp>
      <p:sp>
        <p:nvSpPr>
          <p:cNvPr id="14" name="TextBox 13"/>
          <p:cNvSpPr txBox="1"/>
          <p:nvPr/>
        </p:nvSpPr>
        <p:spPr>
          <a:xfrm>
            <a:off x="395536" y="1484784"/>
            <a:ext cx="8280920" cy="3847207"/>
          </a:xfrm>
          <a:prstGeom prst="rect">
            <a:avLst/>
          </a:prstGeom>
          <a:noFill/>
        </p:spPr>
        <p:txBody>
          <a:bodyPr wrap="square" rtlCol="0">
            <a:spAutoFit/>
          </a:bodyPr>
          <a:lstStyle/>
          <a:p>
            <a:r>
              <a:rPr lang="en-NZ" sz="2800" b="1" dirty="0" smtClean="0">
                <a:solidFill>
                  <a:schemeClr val="tx2">
                    <a:lumMod val="50000"/>
                  </a:schemeClr>
                </a:solidFill>
                <a:latin typeface="Arial" pitchFamily="34" charset="0"/>
                <a:cs typeface="Arial" pitchFamily="34" charset="0"/>
              </a:rPr>
              <a:t>When should student surveys be carried out? </a:t>
            </a:r>
          </a:p>
          <a:p>
            <a:endParaRPr lang="en-NZ" sz="2400" dirty="0" smtClean="0">
              <a:solidFill>
                <a:schemeClr val="tx2">
                  <a:lumMod val="50000"/>
                </a:schemeClr>
              </a:solidFill>
              <a:latin typeface="Arial" pitchFamily="34" charset="0"/>
              <a:cs typeface="Arial" pitchFamily="34" charset="0"/>
            </a:endParaRPr>
          </a:p>
          <a:p>
            <a:pPr marL="342000" indent="-342000">
              <a:buFont typeface="Arial" pitchFamily="34" charset="0"/>
              <a:buChar char="•"/>
            </a:pPr>
            <a:r>
              <a:rPr lang="en-NZ" sz="2400" dirty="0" smtClean="0">
                <a:solidFill>
                  <a:schemeClr val="tx2">
                    <a:lumMod val="50000"/>
                  </a:schemeClr>
                </a:solidFill>
                <a:latin typeface="Arial" pitchFamily="34" charset="0"/>
                <a:cs typeface="Arial" pitchFamily="34" charset="0"/>
              </a:rPr>
              <a:t>Student surveys measuring experiences of bullying in school should be carried out annually. </a:t>
            </a:r>
          </a:p>
          <a:p>
            <a:pPr marL="342000" indent="-342000">
              <a:buFont typeface="Arial" pitchFamily="34" charset="0"/>
              <a:buChar char="•"/>
            </a:pPr>
            <a:r>
              <a:rPr lang="en-NZ" sz="2400" dirty="0" smtClean="0">
                <a:solidFill>
                  <a:schemeClr val="tx2">
                    <a:lumMod val="50000"/>
                  </a:schemeClr>
                </a:solidFill>
                <a:latin typeface="Arial" pitchFamily="34" charset="0"/>
                <a:cs typeface="Arial" pitchFamily="34" charset="0"/>
              </a:rPr>
              <a:t>Ideally at the same time of year to provide a comparable time period. </a:t>
            </a:r>
          </a:p>
          <a:p>
            <a:pPr marL="342000" indent="-342000">
              <a:buFont typeface="Arial" pitchFamily="34" charset="0"/>
              <a:buChar char="•"/>
            </a:pPr>
            <a:r>
              <a:rPr lang="en-NZ" sz="2400" dirty="0" smtClean="0">
                <a:solidFill>
                  <a:schemeClr val="tx2">
                    <a:lumMod val="50000"/>
                  </a:schemeClr>
                </a:solidFill>
                <a:latin typeface="Arial" pitchFamily="34" charset="0"/>
                <a:cs typeface="Arial" pitchFamily="34" charset="0"/>
              </a:rPr>
              <a:t>Best time to carry out the survey is after peer groups have formed – in NZ, Term 2 rather than Term 1. </a:t>
            </a:r>
          </a:p>
          <a:p>
            <a:pPr marL="342000" indent="-342000">
              <a:buFont typeface="Arial" pitchFamily="34" charset="0"/>
              <a:buChar char="•"/>
            </a:pPr>
            <a:r>
              <a:rPr lang="en-NZ" sz="2400" dirty="0" smtClean="0">
                <a:solidFill>
                  <a:schemeClr val="tx2">
                    <a:lumMod val="50000"/>
                  </a:schemeClr>
                </a:solidFill>
                <a:latin typeface="Arial" pitchFamily="34" charset="0"/>
                <a:cs typeface="Arial" pitchFamily="34" charset="0"/>
              </a:rPr>
              <a:t>Other data such as behaviour incident reports can be collected and analysed more frequently. </a:t>
            </a:r>
          </a:p>
        </p:txBody>
      </p:sp>
      <p:sp>
        <p:nvSpPr>
          <p:cNvPr id="7" name="TextBox 6"/>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10</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384"/>
            <a:ext cx="8291264" cy="1143000"/>
          </a:xfrm>
        </p:spPr>
        <p:txBody>
          <a:bodyPr>
            <a:normAutofit/>
          </a:bodyPr>
          <a:lstStyle/>
          <a:p>
            <a:r>
              <a:rPr lang="en-NZ" dirty="0">
                <a:solidFill>
                  <a:schemeClr val="tx2">
                    <a:lumMod val="50000"/>
                  </a:schemeClr>
                </a:solidFill>
                <a:latin typeface="Arial Rounded MT Bold" pitchFamily="34" charset="0"/>
              </a:rPr>
              <a:t>What is Bullying? </a:t>
            </a:r>
          </a:p>
        </p:txBody>
      </p:sp>
      <p:sp>
        <p:nvSpPr>
          <p:cNvPr id="3" name="Content Placeholder 2"/>
          <p:cNvSpPr>
            <a:spLocks noGrp="1"/>
          </p:cNvSpPr>
          <p:nvPr>
            <p:ph idx="1"/>
          </p:nvPr>
        </p:nvSpPr>
        <p:spPr>
          <a:xfrm>
            <a:off x="323528" y="1523925"/>
            <a:ext cx="8568952" cy="5001419"/>
          </a:xfrm>
        </p:spPr>
        <p:txBody>
          <a:bodyPr>
            <a:noAutofit/>
          </a:bodyPr>
          <a:lstStyle/>
          <a:p>
            <a:r>
              <a:rPr lang="en-NZ" sz="2600" dirty="0" smtClean="0">
                <a:solidFill>
                  <a:schemeClr val="tx2">
                    <a:lumMod val="50000"/>
                  </a:schemeClr>
                </a:solidFill>
                <a:latin typeface="Arial" pitchFamily="34" charset="0"/>
                <a:cs typeface="Arial" pitchFamily="34" charset="0"/>
              </a:rPr>
              <a:t>Discuss the question of what is bullying with your group. </a:t>
            </a:r>
          </a:p>
          <a:p>
            <a:r>
              <a:rPr lang="en-NZ" sz="2600" dirty="0" smtClean="0">
                <a:solidFill>
                  <a:schemeClr val="tx2">
                    <a:lumMod val="50000"/>
                  </a:schemeClr>
                </a:solidFill>
                <a:latin typeface="Arial" pitchFamily="34" charset="0"/>
                <a:cs typeface="Arial" pitchFamily="34" charset="0"/>
              </a:rPr>
              <a:t>Try to come to a consensus on three short statements describing what bullying behaviours look like as they understand it or see it.  </a:t>
            </a:r>
          </a:p>
          <a:p>
            <a:r>
              <a:rPr lang="en-NZ" sz="2600" dirty="0" smtClean="0">
                <a:solidFill>
                  <a:schemeClr val="tx2">
                    <a:lumMod val="50000"/>
                  </a:schemeClr>
                </a:solidFill>
                <a:latin typeface="Arial" pitchFamily="34" charset="0"/>
                <a:cs typeface="Arial" pitchFamily="34" charset="0"/>
              </a:rPr>
              <a:t>Try to make the statements no longer than three words. </a:t>
            </a:r>
          </a:p>
          <a:p>
            <a:r>
              <a:rPr lang="en-NZ" sz="2600" dirty="0" smtClean="0">
                <a:solidFill>
                  <a:schemeClr val="tx2">
                    <a:lumMod val="50000"/>
                  </a:schemeClr>
                </a:solidFill>
                <a:latin typeface="Arial" pitchFamily="34" charset="0"/>
                <a:cs typeface="Arial" pitchFamily="34" charset="0"/>
              </a:rPr>
              <a:t>Record these statements on post-it notes or a poster to be displayed in the room and referred to later in the session,  </a:t>
            </a:r>
            <a:endParaRPr lang="en-NZ" sz="26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1</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384"/>
            <a:ext cx="8229600" cy="1143000"/>
          </a:xfrm>
        </p:spPr>
        <p:txBody>
          <a:bodyPr>
            <a:normAutofit/>
          </a:bodyPr>
          <a:lstStyle/>
          <a:p>
            <a:r>
              <a:rPr lang="en-NZ" dirty="0">
                <a:solidFill>
                  <a:schemeClr val="tx2">
                    <a:lumMod val="50000"/>
                  </a:schemeClr>
                </a:solidFill>
                <a:latin typeface="Arial Rounded MT Bold" pitchFamily="34" charset="0"/>
              </a:rPr>
              <a:t>Definition of Bullying </a:t>
            </a:r>
          </a:p>
        </p:txBody>
      </p:sp>
      <p:sp>
        <p:nvSpPr>
          <p:cNvPr id="3" name="Content Placeholder 2"/>
          <p:cNvSpPr>
            <a:spLocks noGrp="1"/>
          </p:cNvSpPr>
          <p:nvPr>
            <p:ph idx="1"/>
          </p:nvPr>
        </p:nvSpPr>
        <p:spPr/>
        <p:txBody>
          <a:bodyPr>
            <a:normAutofit/>
          </a:bodyPr>
          <a:lstStyle/>
          <a:p>
            <a:r>
              <a:rPr lang="en-NZ" dirty="0" smtClean="0">
                <a:solidFill>
                  <a:schemeClr val="tx2">
                    <a:lumMod val="50000"/>
                  </a:schemeClr>
                </a:solidFill>
                <a:latin typeface="Arial" pitchFamily="34" charset="0"/>
                <a:cs typeface="Arial" pitchFamily="34" charset="0"/>
              </a:rPr>
              <a:t>Bullying is </a:t>
            </a:r>
            <a:r>
              <a:rPr lang="en-NZ" b="1" dirty="0" smtClean="0">
                <a:solidFill>
                  <a:schemeClr val="tx2">
                    <a:lumMod val="50000"/>
                  </a:schemeClr>
                </a:solidFill>
                <a:latin typeface="Arial" pitchFamily="34" charset="0"/>
                <a:cs typeface="Arial" pitchFamily="34" charset="0"/>
              </a:rPr>
              <a:t>deliberate </a:t>
            </a:r>
          </a:p>
          <a:p>
            <a:endParaRPr lang="en-NZ" sz="1800" dirty="0" smtClean="0">
              <a:solidFill>
                <a:schemeClr val="tx2">
                  <a:lumMod val="50000"/>
                </a:schemeClr>
              </a:solidFill>
              <a:latin typeface="Arial" pitchFamily="34" charset="0"/>
              <a:cs typeface="Arial" pitchFamily="34" charset="0"/>
            </a:endParaRPr>
          </a:p>
          <a:p>
            <a:r>
              <a:rPr lang="en-NZ" dirty="0" smtClean="0">
                <a:solidFill>
                  <a:schemeClr val="tx2">
                    <a:lumMod val="50000"/>
                  </a:schemeClr>
                </a:solidFill>
                <a:latin typeface="Arial" pitchFamily="34" charset="0"/>
                <a:cs typeface="Arial" pitchFamily="34" charset="0"/>
              </a:rPr>
              <a:t>Bullying involves a </a:t>
            </a:r>
            <a:r>
              <a:rPr lang="en-NZ" b="1" dirty="0" smtClean="0">
                <a:solidFill>
                  <a:schemeClr val="tx2">
                    <a:lumMod val="50000"/>
                  </a:schemeClr>
                </a:solidFill>
                <a:latin typeface="Arial" pitchFamily="34" charset="0"/>
                <a:cs typeface="Arial" pitchFamily="34" charset="0"/>
              </a:rPr>
              <a:t>power imbalance </a:t>
            </a:r>
          </a:p>
          <a:p>
            <a:endParaRPr lang="en-NZ" sz="1800" dirty="0" smtClean="0">
              <a:solidFill>
                <a:schemeClr val="tx2">
                  <a:lumMod val="50000"/>
                </a:schemeClr>
              </a:solidFill>
              <a:latin typeface="Arial" pitchFamily="34" charset="0"/>
              <a:cs typeface="Arial" pitchFamily="34" charset="0"/>
            </a:endParaRPr>
          </a:p>
          <a:p>
            <a:r>
              <a:rPr lang="en-NZ" dirty="0" smtClean="0">
                <a:solidFill>
                  <a:schemeClr val="tx2">
                    <a:lumMod val="50000"/>
                  </a:schemeClr>
                </a:solidFill>
                <a:latin typeface="Arial" pitchFamily="34" charset="0"/>
                <a:cs typeface="Arial" pitchFamily="34" charset="0"/>
              </a:rPr>
              <a:t>Bullying has an element of </a:t>
            </a:r>
            <a:r>
              <a:rPr lang="en-NZ" b="1" dirty="0" smtClean="0">
                <a:solidFill>
                  <a:schemeClr val="tx2">
                    <a:lumMod val="50000"/>
                  </a:schemeClr>
                </a:solidFill>
                <a:latin typeface="Arial" pitchFamily="34" charset="0"/>
                <a:cs typeface="Arial" pitchFamily="34" charset="0"/>
              </a:rPr>
              <a:t>repetition </a:t>
            </a:r>
          </a:p>
          <a:p>
            <a:endParaRPr lang="en-NZ" sz="1800" dirty="0" smtClean="0">
              <a:solidFill>
                <a:schemeClr val="tx2">
                  <a:lumMod val="50000"/>
                </a:schemeClr>
              </a:solidFill>
              <a:latin typeface="Arial" pitchFamily="34" charset="0"/>
              <a:cs typeface="Arial" pitchFamily="34" charset="0"/>
            </a:endParaRPr>
          </a:p>
          <a:p>
            <a:r>
              <a:rPr lang="en-NZ" dirty="0" smtClean="0">
                <a:solidFill>
                  <a:schemeClr val="tx2">
                    <a:lumMod val="50000"/>
                  </a:schemeClr>
                </a:solidFill>
                <a:latin typeface="Arial" pitchFamily="34" charset="0"/>
                <a:cs typeface="Arial" pitchFamily="34" charset="0"/>
              </a:rPr>
              <a:t>Bullying is </a:t>
            </a:r>
            <a:r>
              <a:rPr lang="en-NZ" b="1" dirty="0" smtClean="0">
                <a:solidFill>
                  <a:schemeClr val="tx2">
                    <a:lumMod val="50000"/>
                  </a:schemeClr>
                </a:solidFill>
                <a:latin typeface="Arial" pitchFamily="34" charset="0"/>
                <a:cs typeface="Arial" pitchFamily="34" charset="0"/>
              </a:rPr>
              <a:t>harmful </a:t>
            </a:r>
            <a:endParaRPr lang="en-NZ" b="1"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2232248"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Workshops 1 &amp; 2</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48464" cy="782960"/>
          </a:xfrm>
        </p:spPr>
        <p:txBody>
          <a:bodyPr>
            <a:noAutofit/>
          </a:bodyPr>
          <a:lstStyle/>
          <a:p>
            <a:r>
              <a:rPr lang="en-NZ" dirty="0">
                <a:solidFill>
                  <a:schemeClr val="tx2">
                    <a:lumMod val="50000"/>
                  </a:schemeClr>
                </a:solidFill>
                <a:latin typeface="Arial Rounded MT Bold" pitchFamily="34" charset="0"/>
              </a:rPr>
              <a:t>Defining bullying in your school </a:t>
            </a:r>
          </a:p>
        </p:txBody>
      </p:sp>
      <p:sp>
        <p:nvSpPr>
          <p:cNvPr id="3" name="Content Placeholder 2"/>
          <p:cNvSpPr>
            <a:spLocks noGrp="1"/>
          </p:cNvSpPr>
          <p:nvPr>
            <p:ph idx="1"/>
          </p:nvPr>
        </p:nvSpPr>
        <p:spPr/>
        <p:txBody>
          <a:bodyPr>
            <a:noAutofit/>
          </a:bodyPr>
          <a:lstStyle/>
          <a:p>
            <a:pPr marL="0">
              <a:buNone/>
            </a:pPr>
            <a:r>
              <a:rPr lang="en-NZ" sz="2800" dirty="0" smtClean="0">
                <a:solidFill>
                  <a:schemeClr val="tx2">
                    <a:lumMod val="50000"/>
                  </a:schemeClr>
                </a:solidFill>
                <a:latin typeface="Arial" pitchFamily="34" charset="0"/>
                <a:cs typeface="Arial" pitchFamily="34" charset="0"/>
              </a:rPr>
              <a:t>Use the bullying prevention guide (p11) to look at the definition of bullying and discuss: </a:t>
            </a:r>
          </a:p>
          <a:p>
            <a:pPr marL="0">
              <a:buNone/>
            </a:pPr>
            <a:endParaRPr lang="en-NZ" sz="1600" dirty="0" smtClean="0">
              <a:solidFill>
                <a:schemeClr val="tx2">
                  <a:lumMod val="50000"/>
                </a:schemeClr>
              </a:solidFill>
              <a:latin typeface="Arial" pitchFamily="34" charset="0"/>
              <a:cs typeface="Arial" pitchFamily="34" charset="0"/>
            </a:endParaRPr>
          </a:p>
          <a:p>
            <a:pPr marL="400050" lvl="1">
              <a:buFont typeface="Arial" pitchFamily="34" charset="0"/>
              <a:buChar char="•"/>
            </a:pPr>
            <a:r>
              <a:rPr lang="en-NZ" sz="2800" dirty="0" smtClean="0">
                <a:solidFill>
                  <a:schemeClr val="tx2">
                    <a:lumMod val="50000"/>
                  </a:schemeClr>
                </a:solidFill>
                <a:latin typeface="Arial" pitchFamily="34" charset="0"/>
                <a:cs typeface="Arial" pitchFamily="34" charset="0"/>
              </a:rPr>
              <a:t>What definition do you have in your school?</a:t>
            </a:r>
            <a:r>
              <a:rPr lang="en-NZ" sz="2800" dirty="0">
                <a:solidFill>
                  <a:schemeClr val="tx2">
                    <a:lumMod val="50000"/>
                  </a:schemeClr>
                </a:solidFill>
                <a:latin typeface="Arial" pitchFamily="34" charset="0"/>
                <a:cs typeface="Arial" pitchFamily="34" charset="0"/>
              </a:rPr>
              <a:t/>
            </a:r>
            <a:br>
              <a:rPr lang="en-NZ" sz="2800" dirty="0">
                <a:solidFill>
                  <a:schemeClr val="tx2">
                    <a:lumMod val="50000"/>
                  </a:schemeClr>
                </a:solidFill>
                <a:latin typeface="Arial" pitchFamily="34" charset="0"/>
                <a:cs typeface="Arial" pitchFamily="34" charset="0"/>
              </a:rPr>
            </a:br>
            <a:r>
              <a:rPr lang="en-NZ" sz="1600" dirty="0" smtClean="0">
                <a:solidFill>
                  <a:schemeClr val="tx2">
                    <a:lumMod val="50000"/>
                  </a:schemeClr>
                </a:solidFill>
                <a:latin typeface="Arial" pitchFamily="34" charset="0"/>
                <a:cs typeface="Arial" pitchFamily="34" charset="0"/>
              </a:rPr>
              <a:t> </a:t>
            </a:r>
            <a:endParaRPr lang="en-NZ" sz="2000" dirty="0" smtClean="0">
              <a:solidFill>
                <a:schemeClr val="tx2">
                  <a:lumMod val="50000"/>
                </a:schemeClr>
              </a:solidFill>
              <a:latin typeface="Arial" pitchFamily="34" charset="0"/>
              <a:cs typeface="Arial" pitchFamily="34" charset="0"/>
            </a:endParaRPr>
          </a:p>
          <a:p>
            <a:pPr marL="400050" lvl="1">
              <a:buFont typeface="Arial" pitchFamily="34" charset="0"/>
              <a:buChar char="•"/>
            </a:pPr>
            <a:r>
              <a:rPr lang="en-NZ" sz="2800" dirty="0" smtClean="0">
                <a:solidFill>
                  <a:schemeClr val="tx2">
                    <a:lumMod val="50000"/>
                  </a:schemeClr>
                </a:solidFill>
                <a:latin typeface="Arial" pitchFamily="34" charset="0"/>
                <a:cs typeface="Arial" pitchFamily="34" charset="0"/>
              </a:rPr>
              <a:t>How could you have a wider discussion with staff and families, whānau and community regarding a shared understanding of bullying? </a:t>
            </a:r>
            <a:endParaRPr lang="en-NZ" sz="28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1</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64" y="58614"/>
            <a:ext cx="8229600" cy="922114"/>
          </a:xfrm>
        </p:spPr>
        <p:txBody>
          <a:bodyPr>
            <a:normAutofit/>
          </a:bodyPr>
          <a:lstStyle/>
          <a:p>
            <a:r>
              <a:rPr lang="en-NZ" dirty="0">
                <a:solidFill>
                  <a:schemeClr val="tx2">
                    <a:lumMod val="50000"/>
                  </a:schemeClr>
                </a:solidFill>
                <a:latin typeface="Arial Rounded MT Bold" pitchFamily="34" charset="0"/>
              </a:rPr>
              <a:t>Types of Bullying </a:t>
            </a: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1</a:t>
            </a:r>
            <a:endParaRPr lang="en-NZ" dirty="0">
              <a:solidFill>
                <a:schemeClr val="bg1"/>
              </a:solidFill>
              <a:latin typeface="Arial Rounded MT Bold" pitchFamily="34" charset="0"/>
              <a:cs typeface="Arial" pitchFamily="34" charset="0"/>
            </a:endParaRPr>
          </a:p>
        </p:txBody>
      </p:sp>
      <p:sp>
        <p:nvSpPr>
          <p:cNvPr id="7" name="Rectangle 6"/>
          <p:cNvSpPr/>
          <p:nvPr/>
        </p:nvSpPr>
        <p:spPr>
          <a:xfrm>
            <a:off x="4788024" y="1700808"/>
            <a:ext cx="3096344" cy="5760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Verbal e.g. discriminatory remarks, threats, name-calling (in view)</a:t>
            </a:r>
            <a:endParaRPr lang="en-NZ" sz="1200" b="1" dirty="0">
              <a:latin typeface="Arial" pitchFamily="34" charset="0"/>
              <a:cs typeface="Arial" pitchFamily="34" charset="0"/>
            </a:endParaRPr>
          </a:p>
        </p:txBody>
      </p:sp>
      <p:sp>
        <p:nvSpPr>
          <p:cNvPr id="8" name="Rectangle 7"/>
          <p:cNvSpPr/>
          <p:nvPr/>
        </p:nvSpPr>
        <p:spPr>
          <a:xfrm>
            <a:off x="4788024" y="2348880"/>
            <a:ext cx="3096344" cy="5760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Physical e.g. </a:t>
            </a:r>
            <a:r>
              <a:rPr lang="en-US" sz="1200" b="1" dirty="0" err="1" smtClean="0">
                <a:latin typeface="Arial" pitchFamily="34" charset="0"/>
                <a:cs typeface="Arial" pitchFamily="34" charset="0"/>
              </a:rPr>
              <a:t>standover</a:t>
            </a:r>
            <a:r>
              <a:rPr lang="en-US" sz="1200" b="1" dirty="0" smtClean="0">
                <a:latin typeface="Arial" pitchFamily="34" charset="0"/>
                <a:cs typeface="Arial" pitchFamily="34" charset="0"/>
              </a:rPr>
              <a:t> </a:t>
            </a:r>
            <a:r>
              <a:rPr lang="en-US" sz="1200" b="1" dirty="0" err="1" smtClean="0">
                <a:latin typeface="Arial" pitchFamily="34" charset="0"/>
                <a:cs typeface="Arial" pitchFamily="34" charset="0"/>
              </a:rPr>
              <a:t>behaviour</a:t>
            </a:r>
            <a:r>
              <a:rPr lang="en-US" sz="1200" b="1" dirty="0" smtClean="0">
                <a:latin typeface="Arial" pitchFamily="34" charset="0"/>
                <a:cs typeface="Arial" pitchFamily="34" charset="0"/>
              </a:rPr>
              <a:t>, holding, hitting (in view)</a:t>
            </a:r>
            <a:endParaRPr lang="en-NZ" sz="1200" b="1" dirty="0">
              <a:latin typeface="Arial" pitchFamily="34" charset="0"/>
              <a:cs typeface="Arial" pitchFamily="34" charset="0"/>
            </a:endParaRPr>
          </a:p>
        </p:txBody>
      </p:sp>
      <p:sp>
        <p:nvSpPr>
          <p:cNvPr id="9" name="Rectangle 8"/>
          <p:cNvSpPr/>
          <p:nvPr/>
        </p:nvSpPr>
        <p:spPr>
          <a:xfrm>
            <a:off x="4788024" y="2996952"/>
            <a:ext cx="3096344" cy="57606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accent5">
                    <a:lumMod val="50000"/>
                  </a:schemeClr>
                </a:solidFill>
                <a:latin typeface="Arial" pitchFamily="34" charset="0"/>
                <a:cs typeface="Arial" pitchFamily="34" charset="0"/>
              </a:rPr>
              <a:t>Social/ relational e.g. openly excluding from peer group, </a:t>
            </a:r>
            <a:r>
              <a:rPr lang="en-US" sz="1200" b="1" dirty="0" err="1" smtClean="0">
                <a:solidFill>
                  <a:schemeClr val="accent5">
                    <a:lumMod val="50000"/>
                  </a:schemeClr>
                </a:solidFill>
                <a:latin typeface="Arial" pitchFamily="34" charset="0"/>
                <a:cs typeface="Arial" pitchFamily="34" charset="0"/>
              </a:rPr>
              <a:t>ostracising</a:t>
            </a:r>
            <a:endParaRPr lang="en-NZ" sz="1200" b="1" dirty="0">
              <a:solidFill>
                <a:schemeClr val="accent5">
                  <a:lumMod val="50000"/>
                </a:schemeClr>
              </a:solidFill>
              <a:latin typeface="Arial" pitchFamily="34" charset="0"/>
              <a:cs typeface="Arial" pitchFamily="34" charset="0"/>
            </a:endParaRPr>
          </a:p>
        </p:txBody>
      </p:sp>
      <p:sp>
        <p:nvSpPr>
          <p:cNvPr id="11" name="Rectangle 10"/>
          <p:cNvSpPr/>
          <p:nvPr/>
        </p:nvSpPr>
        <p:spPr>
          <a:xfrm>
            <a:off x="1259632" y="1700808"/>
            <a:ext cx="3096344" cy="5760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Verbal e.g. snide asides, threats, put-downs (hidden)</a:t>
            </a:r>
            <a:endParaRPr lang="en-NZ" sz="1200" b="1" dirty="0">
              <a:latin typeface="Arial" pitchFamily="34" charset="0"/>
              <a:cs typeface="Arial" pitchFamily="34" charset="0"/>
            </a:endParaRPr>
          </a:p>
        </p:txBody>
      </p:sp>
      <p:sp>
        <p:nvSpPr>
          <p:cNvPr id="12" name="Rectangle 11"/>
          <p:cNvSpPr/>
          <p:nvPr/>
        </p:nvSpPr>
        <p:spPr>
          <a:xfrm>
            <a:off x="1259632" y="2348880"/>
            <a:ext cx="3096344" cy="5760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Physical e.g. </a:t>
            </a:r>
            <a:r>
              <a:rPr lang="en-US" sz="1200" b="1" dirty="0" err="1" smtClean="0">
                <a:latin typeface="Arial" pitchFamily="34" charset="0"/>
                <a:cs typeface="Arial" pitchFamily="34" charset="0"/>
              </a:rPr>
              <a:t>standover</a:t>
            </a:r>
            <a:r>
              <a:rPr lang="en-US" sz="1200" b="1" dirty="0" smtClean="0">
                <a:latin typeface="Arial" pitchFamily="34" charset="0"/>
                <a:cs typeface="Arial" pitchFamily="34" charset="0"/>
              </a:rPr>
              <a:t> </a:t>
            </a:r>
            <a:r>
              <a:rPr lang="en-US" sz="1200" b="1" dirty="0" err="1" smtClean="0">
                <a:latin typeface="Arial" pitchFamily="34" charset="0"/>
                <a:cs typeface="Arial" pitchFamily="34" charset="0"/>
              </a:rPr>
              <a:t>behaviour</a:t>
            </a:r>
            <a:r>
              <a:rPr lang="en-US" sz="1200" b="1" dirty="0" smtClean="0">
                <a:latin typeface="Arial" pitchFamily="34" charset="0"/>
                <a:cs typeface="Arial" pitchFamily="34" charset="0"/>
              </a:rPr>
              <a:t>, holding, hitting (hidden)</a:t>
            </a:r>
            <a:endParaRPr lang="en-NZ" sz="1200" b="1" dirty="0">
              <a:latin typeface="Arial" pitchFamily="34" charset="0"/>
              <a:cs typeface="Arial" pitchFamily="34" charset="0"/>
            </a:endParaRPr>
          </a:p>
        </p:txBody>
      </p:sp>
      <p:sp>
        <p:nvSpPr>
          <p:cNvPr id="13" name="Rectangle 12"/>
          <p:cNvSpPr/>
          <p:nvPr/>
        </p:nvSpPr>
        <p:spPr>
          <a:xfrm>
            <a:off x="1259632" y="2996952"/>
            <a:ext cx="3096344" cy="57606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accent5">
                    <a:lumMod val="50000"/>
                  </a:schemeClr>
                </a:solidFill>
                <a:latin typeface="Arial" pitchFamily="34" charset="0"/>
                <a:cs typeface="Arial" pitchFamily="34" charset="0"/>
              </a:rPr>
              <a:t>Social/ relational e.g. spreading </a:t>
            </a:r>
            <a:r>
              <a:rPr lang="en-US" sz="1200" b="1" dirty="0" err="1" smtClean="0">
                <a:solidFill>
                  <a:schemeClr val="accent5">
                    <a:lumMod val="50000"/>
                  </a:schemeClr>
                </a:solidFill>
                <a:latin typeface="Arial" pitchFamily="34" charset="0"/>
                <a:cs typeface="Arial" pitchFamily="34" charset="0"/>
              </a:rPr>
              <a:t>rumours</a:t>
            </a:r>
            <a:r>
              <a:rPr lang="en-US" sz="1200" b="1" dirty="0" smtClean="0">
                <a:solidFill>
                  <a:schemeClr val="accent5">
                    <a:lumMod val="50000"/>
                  </a:schemeClr>
                </a:solidFill>
                <a:latin typeface="Arial" pitchFamily="34" charset="0"/>
                <a:cs typeface="Arial" pitchFamily="34" charset="0"/>
              </a:rPr>
              <a:t> or personal information</a:t>
            </a:r>
            <a:endParaRPr lang="en-NZ" sz="1200" b="1" dirty="0">
              <a:solidFill>
                <a:schemeClr val="accent5">
                  <a:lumMod val="50000"/>
                </a:schemeClr>
              </a:solidFill>
              <a:latin typeface="Arial" pitchFamily="34" charset="0"/>
              <a:cs typeface="Arial" pitchFamily="34" charset="0"/>
            </a:endParaRPr>
          </a:p>
        </p:txBody>
      </p:sp>
      <p:sp>
        <p:nvSpPr>
          <p:cNvPr id="14" name="Rectangle 13"/>
          <p:cNvSpPr/>
          <p:nvPr/>
        </p:nvSpPr>
        <p:spPr>
          <a:xfrm>
            <a:off x="1259632" y="3861048"/>
            <a:ext cx="3096344" cy="5760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Verbal e.g. emails, texts, anonymous comments / post things</a:t>
            </a:r>
            <a:endParaRPr lang="en-NZ" sz="1200" b="1" dirty="0">
              <a:latin typeface="Arial" pitchFamily="34" charset="0"/>
              <a:cs typeface="Arial" pitchFamily="34" charset="0"/>
            </a:endParaRPr>
          </a:p>
        </p:txBody>
      </p:sp>
      <p:sp>
        <p:nvSpPr>
          <p:cNvPr id="15" name="Rectangle 14"/>
          <p:cNvSpPr/>
          <p:nvPr/>
        </p:nvSpPr>
        <p:spPr>
          <a:xfrm>
            <a:off x="1259632" y="4509120"/>
            <a:ext cx="3096344" cy="5760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Physical e.g. anonymous defacing  webpage or profile page</a:t>
            </a:r>
            <a:endParaRPr lang="en-NZ" sz="1200" b="1" dirty="0">
              <a:latin typeface="Arial" pitchFamily="34" charset="0"/>
              <a:cs typeface="Arial" pitchFamily="34" charset="0"/>
            </a:endParaRPr>
          </a:p>
        </p:txBody>
      </p:sp>
      <p:sp>
        <p:nvSpPr>
          <p:cNvPr id="16" name="Rectangle 15"/>
          <p:cNvSpPr/>
          <p:nvPr/>
        </p:nvSpPr>
        <p:spPr>
          <a:xfrm>
            <a:off x="1259632" y="5157192"/>
            <a:ext cx="3096344" cy="57606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accent5">
                    <a:lumMod val="50000"/>
                  </a:schemeClr>
                </a:solidFill>
                <a:latin typeface="Arial" pitchFamily="34" charset="0"/>
                <a:cs typeface="Arial" pitchFamily="34" charset="0"/>
              </a:rPr>
              <a:t>Social/ relational e.g. posting negative material anonymously</a:t>
            </a:r>
            <a:endParaRPr lang="en-NZ" sz="1200" b="1" dirty="0">
              <a:solidFill>
                <a:schemeClr val="accent5">
                  <a:lumMod val="50000"/>
                </a:schemeClr>
              </a:solidFill>
              <a:latin typeface="Arial" pitchFamily="34" charset="0"/>
              <a:cs typeface="Arial" pitchFamily="34" charset="0"/>
            </a:endParaRPr>
          </a:p>
        </p:txBody>
      </p:sp>
      <p:sp>
        <p:nvSpPr>
          <p:cNvPr id="17" name="Rectangle 16"/>
          <p:cNvSpPr/>
          <p:nvPr/>
        </p:nvSpPr>
        <p:spPr>
          <a:xfrm>
            <a:off x="4788024" y="3861048"/>
            <a:ext cx="3096344" cy="5760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Verbal e.g. posting negative photos / comments on website</a:t>
            </a:r>
            <a:endParaRPr lang="en-NZ" sz="1200" b="1" dirty="0">
              <a:latin typeface="Arial" pitchFamily="34" charset="0"/>
              <a:cs typeface="Arial" pitchFamily="34" charset="0"/>
            </a:endParaRPr>
          </a:p>
        </p:txBody>
      </p:sp>
      <p:sp>
        <p:nvSpPr>
          <p:cNvPr id="18" name="Rectangle 17"/>
          <p:cNvSpPr/>
          <p:nvPr/>
        </p:nvSpPr>
        <p:spPr>
          <a:xfrm>
            <a:off x="4788024" y="4509120"/>
            <a:ext cx="3096344" cy="5760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Physical e.g. defacing webpage or profile page</a:t>
            </a:r>
            <a:endParaRPr lang="en-NZ" sz="1200" b="1" dirty="0">
              <a:latin typeface="Arial" pitchFamily="34" charset="0"/>
              <a:cs typeface="Arial" pitchFamily="34" charset="0"/>
            </a:endParaRPr>
          </a:p>
        </p:txBody>
      </p:sp>
      <p:sp>
        <p:nvSpPr>
          <p:cNvPr id="19" name="Rectangle 18"/>
          <p:cNvSpPr/>
          <p:nvPr/>
        </p:nvSpPr>
        <p:spPr>
          <a:xfrm>
            <a:off x="4788024" y="5157192"/>
            <a:ext cx="3096344" cy="57606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accent5">
                    <a:lumMod val="50000"/>
                  </a:schemeClr>
                </a:solidFill>
                <a:latin typeface="Arial" pitchFamily="34" charset="0"/>
                <a:cs typeface="Arial" pitchFamily="34" charset="0"/>
              </a:rPr>
              <a:t>Social/ relational e.g. exclusion from activities, </a:t>
            </a:r>
            <a:r>
              <a:rPr lang="en-US" sz="1200" b="1" dirty="0" err="1" smtClean="0">
                <a:solidFill>
                  <a:schemeClr val="accent5">
                    <a:lumMod val="50000"/>
                  </a:schemeClr>
                </a:solidFill>
                <a:latin typeface="Arial" pitchFamily="34" charset="0"/>
                <a:cs typeface="Arial" pitchFamily="34" charset="0"/>
              </a:rPr>
              <a:t>ostracising</a:t>
            </a:r>
            <a:endParaRPr lang="en-NZ" sz="1200" b="1" dirty="0">
              <a:solidFill>
                <a:schemeClr val="accent5">
                  <a:lumMod val="50000"/>
                </a:schemeClr>
              </a:solidFill>
              <a:latin typeface="Arial" pitchFamily="34" charset="0"/>
              <a:cs typeface="Arial" pitchFamily="34" charset="0"/>
            </a:endParaRPr>
          </a:p>
        </p:txBody>
      </p:sp>
      <p:cxnSp>
        <p:nvCxnSpPr>
          <p:cNvPr id="21" name="Straight Arrow Connector 20"/>
          <p:cNvCxnSpPr>
            <a:endCxn id="29" idx="0"/>
          </p:cNvCxnSpPr>
          <p:nvPr/>
        </p:nvCxnSpPr>
        <p:spPr>
          <a:xfrm>
            <a:off x="4572000" y="1628800"/>
            <a:ext cx="0" cy="4104456"/>
          </a:xfrm>
          <a:prstGeom prst="straightConnector1">
            <a:avLst/>
          </a:prstGeom>
          <a:ln w="19050">
            <a:solidFill>
              <a:schemeClr val="tx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043608" y="3717032"/>
            <a:ext cx="6912768" cy="0"/>
          </a:xfrm>
          <a:prstGeom prst="straightConnector1">
            <a:avLst/>
          </a:prstGeom>
          <a:ln w="19050">
            <a:solidFill>
              <a:schemeClr val="tx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707904" y="1340768"/>
            <a:ext cx="1656184" cy="276999"/>
          </a:xfrm>
          <a:prstGeom prst="rect">
            <a:avLst/>
          </a:prstGeom>
          <a:noFill/>
        </p:spPr>
        <p:txBody>
          <a:bodyPr wrap="square" rtlCol="0">
            <a:spAutoFit/>
          </a:bodyPr>
          <a:lstStyle/>
          <a:p>
            <a:pPr algn="ctr"/>
            <a:r>
              <a:rPr lang="en-US" sz="1200" b="1" dirty="0" smtClean="0">
                <a:solidFill>
                  <a:schemeClr val="tx2">
                    <a:lumMod val="50000"/>
                  </a:schemeClr>
                </a:solidFill>
                <a:latin typeface="Arial" pitchFamily="34" charset="0"/>
                <a:cs typeface="Arial" pitchFamily="34" charset="0"/>
              </a:rPr>
              <a:t>physical world</a:t>
            </a:r>
            <a:endParaRPr lang="en-NZ" sz="1200" b="1" dirty="0">
              <a:solidFill>
                <a:schemeClr val="tx2">
                  <a:lumMod val="50000"/>
                </a:schemeClr>
              </a:solidFill>
              <a:latin typeface="Arial" pitchFamily="34" charset="0"/>
              <a:cs typeface="Arial" pitchFamily="34" charset="0"/>
            </a:endParaRPr>
          </a:p>
        </p:txBody>
      </p:sp>
      <p:sp>
        <p:nvSpPr>
          <p:cNvPr id="29" name="TextBox 28"/>
          <p:cNvSpPr txBox="1"/>
          <p:nvPr/>
        </p:nvSpPr>
        <p:spPr>
          <a:xfrm>
            <a:off x="3347864" y="5733256"/>
            <a:ext cx="2448272" cy="276999"/>
          </a:xfrm>
          <a:prstGeom prst="rect">
            <a:avLst/>
          </a:prstGeom>
          <a:noFill/>
        </p:spPr>
        <p:txBody>
          <a:bodyPr wrap="square" rtlCol="0">
            <a:spAutoFit/>
          </a:bodyPr>
          <a:lstStyle/>
          <a:p>
            <a:pPr algn="ctr"/>
            <a:r>
              <a:rPr lang="en-US" sz="1200" b="1" dirty="0" smtClean="0">
                <a:solidFill>
                  <a:schemeClr val="tx2">
                    <a:lumMod val="50000"/>
                  </a:schemeClr>
                </a:solidFill>
                <a:latin typeface="Arial" pitchFamily="34" charset="0"/>
                <a:cs typeface="Arial" pitchFamily="34" charset="0"/>
              </a:rPr>
              <a:t>Digital world (</a:t>
            </a:r>
            <a:r>
              <a:rPr lang="en-US" sz="1200" b="1" dirty="0" err="1" smtClean="0">
                <a:solidFill>
                  <a:schemeClr val="tx2">
                    <a:lumMod val="50000"/>
                  </a:schemeClr>
                </a:solidFill>
                <a:latin typeface="Arial" pitchFamily="34" charset="0"/>
                <a:cs typeface="Arial" pitchFamily="34" charset="0"/>
              </a:rPr>
              <a:t>cyberbullying</a:t>
            </a:r>
            <a:r>
              <a:rPr lang="en-US" sz="1200" b="1" dirty="0" smtClean="0">
                <a:solidFill>
                  <a:schemeClr val="tx2">
                    <a:lumMod val="50000"/>
                  </a:schemeClr>
                </a:solidFill>
                <a:latin typeface="Arial" pitchFamily="34" charset="0"/>
                <a:cs typeface="Arial" pitchFamily="34" charset="0"/>
              </a:rPr>
              <a:t>)</a:t>
            </a:r>
            <a:endParaRPr lang="en-NZ" sz="1200" b="1" dirty="0">
              <a:solidFill>
                <a:schemeClr val="tx2">
                  <a:lumMod val="50000"/>
                </a:schemeClr>
              </a:solidFill>
              <a:latin typeface="Arial" pitchFamily="34" charset="0"/>
              <a:cs typeface="Arial" pitchFamily="34" charset="0"/>
            </a:endParaRPr>
          </a:p>
        </p:txBody>
      </p:sp>
      <p:sp>
        <p:nvSpPr>
          <p:cNvPr id="31" name="TextBox 30"/>
          <p:cNvSpPr txBox="1"/>
          <p:nvPr/>
        </p:nvSpPr>
        <p:spPr>
          <a:xfrm>
            <a:off x="179512" y="3553271"/>
            <a:ext cx="936104" cy="307777"/>
          </a:xfrm>
          <a:prstGeom prst="rect">
            <a:avLst/>
          </a:prstGeom>
          <a:noFill/>
        </p:spPr>
        <p:txBody>
          <a:bodyPr wrap="square" rtlCol="0">
            <a:spAutoFit/>
          </a:bodyPr>
          <a:lstStyle/>
          <a:p>
            <a:pPr algn="ctr"/>
            <a:r>
              <a:rPr lang="en-US" sz="1400" b="1" dirty="0" smtClean="0">
                <a:solidFill>
                  <a:schemeClr val="tx2">
                    <a:lumMod val="50000"/>
                  </a:schemeClr>
                </a:solidFill>
                <a:latin typeface="Arial" pitchFamily="34" charset="0"/>
                <a:cs typeface="Arial" pitchFamily="34" charset="0"/>
              </a:rPr>
              <a:t>covert</a:t>
            </a:r>
            <a:endParaRPr lang="en-NZ" sz="1400" b="1" dirty="0">
              <a:solidFill>
                <a:schemeClr val="tx2">
                  <a:lumMod val="50000"/>
                </a:schemeClr>
              </a:solidFill>
              <a:latin typeface="Arial" pitchFamily="34" charset="0"/>
              <a:cs typeface="Arial" pitchFamily="34" charset="0"/>
            </a:endParaRPr>
          </a:p>
        </p:txBody>
      </p:sp>
      <p:sp>
        <p:nvSpPr>
          <p:cNvPr id="32" name="TextBox 31"/>
          <p:cNvSpPr txBox="1"/>
          <p:nvPr/>
        </p:nvSpPr>
        <p:spPr>
          <a:xfrm>
            <a:off x="7884368" y="3553271"/>
            <a:ext cx="936104" cy="307777"/>
          </a:xfrm>
          <a:prstGeom prst="rect">
            <a:avLst/>
          </a:prstGeom>
          <a:noFill/>
        </p:spPr>
        <p:txBody>
          <a:bodyPr wrap="square" rtlCol="0">
            <a:spAutoFit/>
          </a:bodyPr>
          <a:lstStyle/>
          <a:p>
            <a:pPr algn="ctr"/>
            <a:r>
              <a:rPr lang="en-US" sz="1400" b="1" dirty="0" smtClean="0">
                <a:solidFill>
                  <a:schemeClr val="tx2">
                    <a:lumMod val="50000"/>
                  </a:schemeClr>
                </a:solidFill>
                <a:latin typeface="Arial" pitchFamily="34" charset="0"/>
                <a:cs typeface="Arial" pitchFamily="34" charset="0"/>
              </a:rPr>
              <a:t>overt</a:t>
            </a:r>
            <a:endParaRPr lang="en-NZ" sz="1400" b="1"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53752"/>
            <a:ext cx="9144000" cy="1143000"/>
          </a:xfrm>
        </p:spPr>
        <p:txBody>
          <a:bodyPr vert="horz" lIns="91440" tIns="45720" rIns="91440" bIns="45720" rtlCol="0" anchor="ctr">
            <a:noAutofit/>
          </a:bodyPr>
          <a:lstStyle/>
          <a:p>
            <a:r>
              <a:rPr lang="en-US" dirty="0">
                <a:solidFill>
                  <a:schemeClr val="tx2">
                    <a:lumMod val="50000"/>
                  </a:schemeClr>
                </a:solidFill>
                <a:latin typeface="Arial Rounded MT Bold" pitchFamily="34" charset="0"/>
              </a:rPr>
              <a:t>What does ‘defiance’ look like?</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p:txBody>
          <a:bodyPr>
            <a:normAutofit/>
          </a:bodyPr>
          <a:lstStyle/>
          <a:p>
            <a:r>
              <a:rPr lang="en-NZ" sz="3200" dirty="0" smtClean="0">
                <a:solidFill>
                  <a:schemeClr val="tx2">
                    <a:lumMod val="50000"/>
                  </a:schemeClr>
                </a:solidFill>
                <a:latin typeface="Arial" pitchFamily="34" charset="0"/>
                <a:cs typeface="Arial" pitchFamily="34" charset="0"/>
              </a:rPr>
              <a:t>Spend 1 minute writing down your own individual  definition / description </a:t>
            </a:r>
          </a:p>
          <a:p>
            <a:endParaRPr lang="en-NZ" sz="3200" dirty="0" smtClean="0">
              <a:solidFill>
                <a:schemeClr val="tx2">
                  <a:lumMod val="50000"/>
                </a:schemeClr>
              </a:solidFill>
              <a:latin typeface="Arial" pitchFamily="34" charset="0"/>
              <a:cs typeface="Arial" pitchFamily="34" charset="0"/>
            </a:endParaRPr>
          </a:p>
          <a:p>
            <a:r>
              <a:rPr lang="en-NZ" sz="3200" dirty="0" smtClean="0">
                <a:solidFill>
                  <a:schemeClr val="tx2">
                    <a:lumMod val="50000"/>
                  </a:schemeClr>
                </a:solidFill>
                <a:latin typeface="Arial" pitchFamily="34" charset="0"/>
                <a:cs typeface="Arial" pitchFamily="34" charset="0"/>
              </a:rPr>
              <a:t>Then discuss in groups – how similar are your definitions? </a:t>
            </a:r>
          </a:p>
          <a:p>
            <a:endParaRPr lang="en-NZ" sz="3200" dirty="0" smtClean="0">
              <a:solidFill>
                <a:schemeClr val="tx2">
                  <a:lumMod val="50000"/>
                </a:schemeClr>
              </a:solidFill>
              <a:latin typeface="Arial" pitchFamily="34" charset="0"/>
              <a:cs typeface="Arial" pitchFamily="34" charset="0"/>
            </a:endParaRPr>
          </a:p>
          <a:p>
            <a:endParaRPr lang="en-NZ" sz="3200" dirty="0" smtClean="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2</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64" y="-27384"/>
            <a:ext cx="8229600" cy="1143000"/>
          </a:xfrm>
        </p:spPr>
        <p:txBody>
          <a:bodyPr>
            <a:normAutofit/>
          </a:bodyPr>
          <a:lstStyle/>
          <a:p>
            <a:r>
              <a:rPr lang="en-NZ" sz="4300" dirty="0" smtClean="0">
                <a:solidFill>
                  <a:schemeClr val="tx2">
                    <a:lumMod val="50000"/>
                  </a:schemeClr>
                </a:solidFill>
                <a:latin typeface="Arial Rounded MT Bold" pitchFamily="34" charset="0"/>
              </a:rPr>
              <a:t>Preventing Bullying Policy </a:t>
            </a:r>
            <a:endParaRPr lang="en-NZ" sz="4300"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179512" y="1340768"/>
            <a:ext cx="8964488" cy="4525963"/>
          </a:xfrm>
        </p:spPr>
        <p:txBody>
          <a:bodyPr>
            <a:noAutofit/>
          </a:bodyPr>
          <a:lstStyle/>
          <a:p>
            <a:pPr marL="342000"/>
            <a:r>
              <a:rPr lang="en-US" sz="2200" dirty="0" smtClean="0">
                <a:solidFill>
                  <a:schemeClr val="tx2">
                    <a:lumMod val="50000"/>
                  </a:schemeClr>
                </a:solidFill>
                <a:latin typeface="Arial" pitchFamily="34" charset="0"/>
                <a:cs typeface="Arial" pitchFamily="34" charset="0"/>
              </a:rPr>
              <a:t>Bullying behavior is likely to be occurring  in all schools, whether or not we are aware of it. </a:t>
            </a:r>
          </a:p>
          <a:p>
            <a:pPr marL="342000"/>
            <a:endParaRPr lang="en-US" sz="900" dirty="0" smtClean="0">
              <a:solidFill>
                <a:schemeClr val="tx2">
                  <a:lumMod val="50000"/>
                </a:schemeClr>
              </a:solidFill>
              <a:latin typeface="Arial" pitchFamily="34" charset="0"/>
              <a:cs typeface="Arial" pitchFamily="34" charset="0"/>
            </a:endParaRPr>
          </a:p>
          <a:p>
            <a:pPr marL="342000"/>
            <a:r>
              <a:rPr lang="en-US" sz="2200" dirty="0" smtClean="0">
                <a:solidFill>
                  <a:schemeClr val="tx2">
                    <a:lumMod val="50000"/>
                  </a:schemeClr>
                </a:solidFill>
                <a:latin typeface="Arial" pitchFamily="34" charset="0"/>
                <a:cs typeface="Arial" pitchFamily="34" charset="0"/>
              </a:rPr>
              <a:t>To meet the NAG 5 requirements for a safe physical and emotional school environment, all schools should have a policy that defines bullying and sets out how the school community will address it. </a:t>
            </a:r>
          </a:p>
          <a:p>
            <a:pPr marL="342000"/>
            <a:endParaRPr lang="en-US" sz="800" dirty="0" smtClean="0">
              <a:solidFill>
                <a:schemeClr val="tx2">
                  <a:lumMod val="50000"/>
                </a:schemeClr>
              </a:solidFill>
              <a:latin typeface="Arial" pitchFamily="34" charset="0"/>
              <a:cs typeface="Arial" pitchFamily="34" charset="0"/>
            </a:endParaRPr>
          </a:p>
          <a:p>
            <a:pPr marL="342000"/>
            <a:r>
              <a:rPr lang="en-US" sz="2200" dirty="0" smtClean="0">
                <a:solidFill>
                  <a:schemeClr val="tx2">
                    <a:lumMod val="50000"/>
                  </a:schemeClr>
                </a:solidFill>
                <a:latin typeface="Arial" pitchFamily="34" charset="0"/>
                <a:cs typeface="Arial" pitchFamily="34" charset="0"/>
              </a:rPr>
              <a:t>This can be a standalone policy or part of an overarching behavior or safe school policy. </a:t>
            </a:r>
          </a:p>
          <a:p>
            <a:pPr marL="342000"/>
            <a:endParaRPr lang="en-US" sz="700" dirty="0" smtClean="0">
              <a:solidFill>
                <a:schemeClr val="tx2">
                  <a:lumMod val="50000"/>
                </a:schemeClr>
              </a:solidFill>
              <a:latin typeface="Arial" pitchFamily="34" charset="0"/>
              <a:cs typeface="Arial" pitchFamily="34" charset="0"/>
            </a:endParaRPr>
          </a:p>
          <a:p>
            <a:pPr marL="342000"/>
            <a:r>
              <a:rPr lang="en-US" sz="2200" dirty="0" smtClean="0">
                <a:solidFill>
                  <a:schemeClr val="tx2">
                    <a:lumMod val="50000"/>
                  </a:schemeClr>
                </a:solidFill>
                <a:latin typeface="Arial" pitchFamily="34" charset="0"/>
                <a:cs typeface="Arial" pitchFamily="34" charset="0"/>
              </a:rPr>
              <a:t>Policy will include </a:t>
            </a:r>
            <a:r>
              <a:rPr lang="en-US" sz="2200" dirty="0" err="1" smtClean="0">
                <a:solidFill>
                  <a:schemeClr val="tx2">
                    <a:lumMod val="50000"/>
                  </a:schemeClr>
                </a:solidFill>
                <a:latin typeface="Arial" pitchFamily="34" charset="0"/>
                <a:cs typeface="Arial" pitchFamily="34" charset="0"/>
              </a:rPr>
              <a:t>cyberbullying</a:t>
            </a:r>
            <a:r>
              <a:rPr lang="en-US" sz="2200" dirty="0" smtClean="0">
                <a:solidFill>
                  <a:schemeClr val="tx2">
                    <a:lumMod val="50000"/>
                  </a:schemeClr>
                </a:solidFill>
                <a:latin typeface="Arial" pitchFamily="34" charset="0"/>
                <a:cs typeface="Arial" pitchFamily="34" charset="0"/>
              </a:rPr>
              <a:t> and will be part of a school’s wider approach to promoting social wellbeing and positive student interactions. </a:t>
            </a:r>
          </a:p>
          <a:p>
            <a:pPr marL="342000"/>
            <a:endParaRPr lang="en-US" sz="600" dirty="0" smtClean="0">
              <a:solidFill>
                <a:schemeClr val="tx2">
                  <a:lumMod val="50000"/>
                </a:schemeClr>
              </a:solidFill>
              <a:latin typeface="Arial" pitchFamily="34" charset="0"/>
              <a:cs typeface="Arial" pitchFamily="34" charset="0"/>
            </a:endParaRPr>
          </a:p>
          <a:p>
            <a:pPr marL="342000"/>
            <a:r>
              <a:rPr lang="en-US" sz="2200" dirty="0" smtClean="0">
                <a:solidFill>
                  <a:schemeClr val="tx2">
                    <a:lumMod val="50000"/>
                  </a:schemeClr>
                </a:solidFill>
                <a:latin typeface="Arial" pitchFamily="34" charset="0"/>
                <a:cs typeface="Arial" pitchFamily="34" charset="0"/>
              </a:rPr>
              <a:t>It should clearly state that the school does not accept bullying.</a:t>
            </a:r>
            <a:endParaRPr lang="en-NZ" sz="22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3</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1592</TotalTime>
  <Words>2779</Words>
  <Application>Microsoft Office PowerPoint</Application>
  <PresentationFormat>On-screen Show (4:3)</PresentationFormat>
  <Paragraphs>305</Paragraphs>
  <Slides>33</Slides>
  <Notes>8</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Bullying Prevention Workshops   Implementing the Bullying Prevention Guidance </vt:lpstr>
      <vt:lpstr>Workshops overview  </vt:lpstr>
      <vt:lpstr>Slide 3</vt:lpstr>
      <vt:lpstr>What is Bullying? </vt:lpstr>
      <vt:lpstr>Definition of Bullying </vt:lpstr>
      <vt:lpstr>Defining bullying in your school </vt:lpstr>
      <vt:lpstr>Types of Bullying </vt:lpstr>
      <vt:lpstr>What does ‘defiance’ look like?</vt:lpstr>
      <vt:lpstr>Preventing Bullying Policy </vt:lpstr>
      <vt:lpstr>Preventing Bullying Policy </vt:lpstr>
      <vt:lpstr>Initiators and Targets </vt:lpstr>
      <vt:lpstr>Bystander roles </vt:lpstr>
      <vt:lpstr>Bystander behaviours </vt:lpstr>
      <vt:lpstr>Strategies for dealing with bullying</vt:lpstr>
      <vt:lpstr>Preventing bullying and the curriculum </vt:lpstr>
      <vt:lpstr>Activity: Responding to bullying</vt:lpstr>
      <vt:lpstr>Slide 17</vt:lpstr>
      <vt:lpstr>Preventing bullying and the curriculum </vt:lpstr>
      <vt:lpstr>Slide 19</vt:lpstr>
      <vt:lpstr>Slide 20</vt:lpstr>
      <vt:lpstr>Slide 21</vt:lpstr>
      <vt:lpstr>Slide 22</vt:lpstr>
      <vt:lpstr>Cyberbullying and other forms of bullying </vt:lpstr>
      <vt:lpstr>Working with parents and whanau  </vt:lpstr>
      <vt:lpstr>Working with parents and whanau  </vt:lpstr>
      <vt:lpstr>Working with parents and whanau  </vt:lpstr>
      <vt:lpstr>Providing advice to parents and whanau  </vt:lpstr>
      <vt:lpstr>Providing advice to parents and whanau  </vt:lpstr>
      <vt:lpstr>Providing advice to parents and whanau  </vt:lpstr>
      <vt:lpstr>Slide 30</vt:lpstr>
      <vt:lpstr>Slide 31</vt:lpstr>
      <vt:lpstr>The importance of Student Voice </vt:lpstr>
      <vt:lpstr>The importance of Student Voice </vt:lpstr>
    </vt:vector>
  </TitlesOfParts>
  <Company>Ministry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Prevention Workshops</dc:title>
  <dc:creator>Karen Harris</dc:creator>
  <cp:lastModifiedBy>Claire John</cp:lastModifiedBy>
  <cp:revision>164</cp:revision>
  <dcterms:created xsi:type="dcterms:W3CDTF">2017-01-09T20:09:54Z</dcterms:created>
  <dcterms:modified xsi:type="dcterms:W3CDTF">2017-05-17T00:15:39Z</dcterms:modified>
</cp:coreProperties>
</file>