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9"/>
  </p:notesMasterIdLst>
  <p:sldIdLst>
    <p:sldId id="292" r:id="rId2"/>
    <p:sldId id="293" r:id="rId3"/>
    <p:sldId id="294" r:id="rId4"/>
    <p:sldId id="288" r:id="rId5"/>
    <p:sldId id="289" r:id="rId6"/>
    <p:sldId id="290" r:id="rId7"/>
    <p:sldId id="32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7"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30" r:id="rId13"/>
    <p:sldLayoutId id="2147483731" r:id="rId14"/>
    <p:sldLayoutId id="2147483732"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3568" y="1556792"/>
            <a:ext cx="7775575" cy="4248150"/>
          </a:xfrm>
          <a:prstGeom prst="rect">
            <a:avLst/>
          </a:prstGeom>
        </p:spPr>
        <p:txBody>
          <a:bodyPr>
            <a:normAutofit/>
          </a:bodyPr>
          <a:lstStyle/>
          <a:p>
            <a:pPr marL="0" indent="0">
              <a:buNone/>
            </a:pPr>
            <a:r>
              <a:rPr lang="en-NZ" sz="2400" dirty="0" smtClean="0">
                <a:solidFill>
                  <a:schemeClr val="tx2">
                    <a:lumMod val="50000"/>
                  </a:schemeClr>
                </a:solidFill>
                <a:latin typeface="Arial" pitchFamily="34" charset="0"/>
                <a:cs typeface="Arial" pitchFamily="34" charset="0"/>
              </a:rPr>
              <a:t>One of the key aspects of any bullying prevention programme or intervention is gathering data. </a:t>
            </a:r>
          </a:p>
          <a:p>
            <a:pPr marL="0" indent="0">
              <a:buNone/>
            </a:pPr>
            <a:endParaRPr lang="en-NZ" sz="2800" dirty="0" smtClean="0">
              <a:solidFill>
                <a:schemeClr val="tx2">
                  <a:lumMod val="50000"/>
                </a:schemeClr>
              </a:solidFill>
              <a:latin typeface="Arial" pitchFamily="34" charset="0"/>
              <a:cs typeface="Arial" pitchFamily="34" charset="0"/>
            </a:endParaRPr>
          </a:p>
          <a:p>
            <a:pPr marL="0" indent="0">
              <a:buNone/>
            </a:pPr>
            <a:r>
              <a:rPr lang="en-NZ" sz="2400" dirty="0" smtClean="0">
                <a:solidFill>
                  <a:schemeClr val="tx2">
                    <a:lumMod val="50000"/>
                  </a:schemeClr>
                </a:solidFill>
                <a:latin typeface="Arial" pitchFamily="34" charset="0"/>
                <a:cs typeface="Arial" pitchFamily="34" charset="0"/>
              </a:rPr>
              <a:t>This allows schools to gain an understanding of what bullying is occurring, where and when and the frequency of this. </a:t>
            </a:r>
          </a:p>
          <a:p>
            <a:pPr marL="0" indent="0">
              <a:buNone/>
            </a:pPr>
            <a:endParaRPr lang="en-NZ" sz="2400" dirty="0" smtClean="0">
              <a:solidFill>
                <a:schemeClr val="tx2">
                  <a:lumMod val="50000"/>
                </a:schemeClr>
              </a:solidFill>
              <a:latin typeface="Arial" pitchFamily="34" charset="0"/>
              <a:cs typeface="Arial" pitchFamily="34" charset="0"/>
            </a:endParaRPr>
          </a:p>
          <a:p>
            <a:pPr marL="0" indent="0">
              <a:buNone/>
            </a:pPr>
            <a:r>
              <a:rPr lang="en-NZ" sz="2400" dirty="0" smtClean="0">
                <a:solidFill>
                  <a:schemeClr val="tx2">
                    <a:lumMod val="50000"/>
                  </a:schemeClr>
                </a:solidFill>
                <a:latin typeface="Arial" pitchFamily="34" charset="0"/>
                <a:cs typeface="Arial" pitchFamily="34" charset="0"/>
              </a:rPr>
              <a:t>It also allows schools to gather  baseline data to evaluate the impact following teaching and intervention in bullying prevention. </a:t>
            </a:r>
          </a:p>
          <a:p>
            <a:pPr marL="0" indent="0">
              <a:buNone/>
            </a:pPr>
            <a:endParaRPr lang="en-NZ" dirty="0" smtClean="0">
              <a:solidFill>
                <a:schemeClr val="tx2">
                  <a:lumMod val="50000"/>
                </a:schemeClr>
              </a:solidFill>
              <a:latin typeface="Arial" pitchFamily="34" charset="0"/>
              <a:cs typeface="Arial" pitchFamily="34" charset="0"/>
            </a:endParaRPr>
          </a:p>
          <a:p>
            <a:pPr marL="0" indent="0">
              <a:buNone/>
            </a:pPr>
            <a:endParaRPr lang="en-NZ" dirty="0" smtClean="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10</a:t>
            </a:r>
            <a:endParaRPr lang="en-NZ" dirty="0">
              <a:solidFill>
                <a:schemeClr val="bg1"/>
              </a:solidFill>
              <a:latin typeface="Arial Rounded MT Bold" pitchFamily="34" charset="0"/>
              <a:cs typeface="Arial" pitchFamily="34" charset="0"/>
            </a:endParaRPr>
          </a:p>
        </p:txBody>
      </p:sp>
      <p:sp>
        <p:nvSpPr>
          <p:cNvPr id="7"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38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Preventing bullying and data collection</a:t>
            </a:r>
            <a:endParaRPr kumimoji="0" lang="en-NZ" sz="38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827824" y="3645024"/>
            <a:ext cx="2160000" cy="2160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Statistical Data ( eg. Behaviour Incidences detentions suspensions </a:t>
            </a:r>
            <a:endParaRPr lang="en-NZ" sz="1600" b="1" dirty="0">
              <a:latin typeface="Arial" pitchFamily="34" charset="0"/>
              <a:cs typeface="Arial" pitchFamily="34" charset="0"/>
            </a:endParaRPr>
          </a:p>
        </p:txBody>
      </p:sp>
      <p:sp>
        <p:nvSpPr>
          <p:cNvPr id="9" name="Oval 8"/>
          <p:cNvSpPr/>
          <p:nvPr/>
        </p:nvSpPr>
        <p:spPr>
          <a:xfrm>
            <a:off x="827824" y="1412776"/>
            <a:ext cx="2160000" cy="2160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Student and Parent Surveys </a:t>
            </a:r>
            <a:endParaRPr lang="en-NZ" sz="1600" b="1" dirty="0">
              <a:latin typeface="Arial" pitchFamily="34" charset="0"/>
              <a:cs typeface="Arial" pitchFamily="34" charset="0"/>
            </a:endParaRPr>
          </a:p>
        </p:txBody>
      </p:sp>
      <p:sp>
        <p:nvSpPr>
          <p:cNvPr id="10" name="Oval 9"/>
          <p:cNvSpPr/>
          <p:nvPr/>
        </p:nvSpPr>
        <p:spPr>
          <a:xfrm>
            <a:off x="3492120" y="3717032"/>
            <a:ext cx="2160000" cy="21600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Anecdotal Feedback and observations from staff </a:t>
            </a:r>
            <a:endParaRPr lang="en-NZ" sz="1600" b="1" dirty="0">
              <a:latin typeface="Arial" pitchFamily="34" charset="0"/>
              <a:cs typeface="Arial" pitchFamily="34" charset="0"/>
            </a:endParaRPr>
          </a:p>
        </p:txBody>
      </p:sp>
      <p:sp>
        <p:nvSpPr>
          <p:cNvPr id="11" name="Oval 10"/>
          <p:cNvSpPr/>
          <p:nvPr/>
        </p:nvSpPr>
        <p:spPr>
          <a:xfrm>
            <a:off x="3492120" y="1484784"/>
            <a:ext cx="2160000" cy="2160000"/>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Focus group interviews with selected students, teachers and staff </a:t>
            </a:r>
            <a:endParaRPr lang="en-NZ" sz="1600" b="1" dirty="0">
              <a:latin typeface="Arial" pitchFamily="34" charset="0"/>
              <a:cs typeface="Arial" pitchFamily="34" charset="0"/>
            </a:endParaRPr>
          </a:p>
        </p:txBody>
      </p:sp>
      <p:sp>
        <p:nvSpPr>
          <p:cNvPr id="12" name="Oval 11"/>
          <p:cNvSpPr/>
          <p:nvPr/>
        </p:nvSpPr>
        <p:spPr>
          <a:xfrm>
            <a:off x="6228424" y="1484784"/>
            <a:ext cx="2160000" cy="2160000"/>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Student and teacher evaluations of specific components </a:t>
            </a:r>
            <a:r>
              <a:rPr lang="en-NZ" sz="1600" b="1" dirty="0" err="1" smtClean="0">
                <a:latin typeface="Arial" pitchFamily="34" charset="0"/>
                <a:cs typeface="Arial" pitchFamily="34" charset="0"/>
              </a:rPr>
              <a:t>e.g</a:t>
            </a:r>
            <a:r>
              <a:rPr lang="en-NZ" sz="1600" b="1" dirty="0" smtClean="0">
                <a:latin typeface="Arial" pitchFamily="34" charset="0"/>
                <a:cs typeface="Arial" pitchFamily="34" charset="0"/>
              </a:rPr>
              <a:t> Kia Kaha, PBL4 lessons </a:t>
            </a:r>
            <a:endParaRPr lang="en-NZ" sz="1600" b="1" dirty="0">
              <a:latin typeface="Arial" pitchFamily="34" charset="0"/>
              <a:cs typeface="Arial" pitchFamily="34" charset="0"/>
            </a:endParaRPr>
          </a:p>
        </p:txBody>
      </p:sp>
      <p:sp>
        <p:nvSpPr>
          <p:cNvPr id="13" name="Oval 12"/>
          <p:cNvSpPr/>
          <p:nvPr/>
        </p:nvSpPr>
        <p:spPr>
          <a:xfrm>
            <a:off x="6228424" y="3717032"/>
            <a:ext cx="2160000" cy="21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smtClean="0">
                <a:latin typeface="Arial" pitchFamily="34" charset="0"/>
                <a:cs typeface="Arial" pitchFamily="34" charset="0"/>
              </a:rPr>
              <a:t>Parent feedback about preventing bullying policies,  materials etc. </a:t>
            </a:r>
            <a:endParaRPr lang="en-NZ" sz="1600" b="1" dirty="0">
              <a:latin typeface="Arial" pitchFamily="34" charset="0"/>
              <a:cs typeface="Arial" pitchFamily="34" charset="0"/>
            </a:endParaRPr>
          </a:p>
        </p:txBody>
      </p:sp>
      <p:sp>
        <p:nvSpPr>
          <p:cNvPr id="15" name="TextBox 1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10</a:t>
            </a:r>
            <a:endParaRPr lang="en-NZ" dirty="0">
              <a:solidFill>
                <a:schemeClr val="bg1"/>
              </a:solidFill>
              <a:latin typeface="Arial Rounded MT Bold" pitchFamily="34" charset="0"/>
              <a:cs typeface="Arial" pitchFamily="34" charset="0"/>
            </a:endParaRPr>
          </a:p>
        </p:txBody>
      </p:sp>
      <p:sp>
        <p:nvSpPr>
          <p:cNvPr id="16" name="Title 1"/>
          <p:cNvSpPr txBox="1">
            <a:spLocks/>
          </p:cNvSpPr>
          <p:nvPr/>
        </p:nvSpPr>
        <p:spPr>
          <a:xfrm>
            <a:off x="-180528" y="116632"/>
            <a:ext cx="961256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Ways of collecting data</a:t>
            </a:r>
            <a:endParaRPr kumimoji="0" lang="en-NZ" sz="44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975"/>
            <a:ext cx="9129713" cy="1143000"/>
          </a:xfrm>
          <a:prstGeom prst="rect">
            <a:avLst/>
          </a:prstGeom>
        </p:spPr>
        <p:txBody>
          <a:bodyPr>
            <a:normAutofit/>
          </a:bodyPr>
          <a:lstStyle/>
          <a:p>
            <a:r>
              <a:rPr lang="en-NZ" sz="4200" dirty="0" smtClean="0">
                <a:solidFill>
                  <a:schemeClr val="tx2">
                    <a:lumMod val="50000"/>
                  </a:schemeClr>
                </a:solidFill>
                <a:latin typeface="Arial Rounded MT Bold" pitchFamily="34" charset="0"/>
              </a:rPr>
              <a:t>The importance of Student Voice </a:t>
            </a:r>
            <a:endParaRPr lang="en-NZ" sz="4200" dirty="0">
              <a:solidFill>
                <a:schemeClr val="tx2">
                  <a:lumMod val="50000"/>
                </a:schemeClr>
              </a:solidFill>
              <a:latin typeface="Arial Rounded MT Bold" pitchFamily="34" charset="0"/>
            </a:endParaRPr>
          </a:p>
        </p:txBody>
      </p:sp>
      <p:sp>
        <p:nvSpPr>
          <p:cNvPr id="14" name="TextBox 13"/>
          <p:cNvSpPr txBox="1"/>
          <p:nvPr/>
        </p:nvSpPr>
        <p:spPr>
          <a:xfrm>
            <a:off x="395536" y="1484784"/>
            <a:ext cx="8280920" cy="4154984"/>
          </a:xfrm>
          <a:prstGeom prst="rect">
            <a:avLst/>
          </a:prstGeom>
          <a:noFill/>
        </p:spPr>
        <p:txBody>
          <a:bodyPr wrap="square" rtlCol="0">
            <a:spAutoFit/>
          </a:bodyPr>
          <a:lstStyle/>
          <a:p>
            <a:r>
              <a:rPr lang="en-NZ" sz="2200" dirty="0" smtClean="0">
                <a:solidFill>
                  <a:schemeClr val="tx2">
                    <a:lumMod val="50000"/>
                  </a:schemeClr>
                </a:solidFill>
                <a:latin typeface="Arial" pitchFamily="34" charset="0"/>
                <a:cs typeface="Arial" pitchFamily="34" charset="0"/>
              </a:rPr>
              <a:t>Most bullying behaviours take without the awareness of adults. </a:t>
            </a:r>
          </a:p>
          <a:p>
            <a:endParaRPr lang="en-NZ" sz="2200" dirty="0" smtClean="0">
              <a:solidFill>
                <a:schemeClr val="tx2">
                  <a:lumMod val="50000"/>
                </a:schemeClr>
              </a:solidFill>
              <a:latin typeface="Arial" pitchFamily="34" charset="0"/>
              <a:cs typeface="Arial" pitchFamily="34" charset="0"/>
            </a:endParaRPr>
          </a:p>
          <a:p>
            <a:r>
              <a:rPr lang="en-NZ" sz="2200" dirty="0" smtClean="0">
                <a:solidFill>
                  <a:schemeClr val="tx2">
                    <a:lumMod val="50000"/>
                  </a:schemeClr>
                </a:solidFill>
                <a:latin typeface="Arial" pitchFamily="34" charset="0"/>
                <a:cs typeface="Arial" pitchFamily="34" charset="0"/>
              </a:rPr>
              <a:t>Student  surveys have therefore been the main way to measure the prevalence of bullying -  they are considered to be the most robust measure of student bullying behaviours.*</a:t>
            </a:r>
          </a:p>
          <a:p>
            <a:endParaRPr lang="en-NZ" sz="2200" dirty="0" smtClean="0">
              <a:solidFill>
                <a:schemeClr val="tx2">
                  <a:lumMod val="50000"/>
                </a:schemeClr>
              </a:solidFill>
              <a:latin typeface="Arial" pitchFamily="34" charset="0"/>
              <a:cs typeface="Arial" pitchFamily="34" charset="0"/>
            </a:endParaRPr>
          </a:p>
          <a:p>
            <a:r>
              <a:rPr lang="en-NZ" sz="2200" dirty="0" smtClean="0">
                <a:solidFill>
                  <a:schemeClr val="tx2">
                    <a:lumMod val="50000"/>
                  </a:schemeClr>
                </a:solidFill>
                <a:latin typeface="Arial" pitchFamily="34" charset="0"/>
                <a:cs typeface="Arial" pitchFamily="34" charset="0"/>
              </a:rPr>
              <a:t>Some schools may choose to develop their own surveys to use. However these may not incorporate up to date definitions and types of bullying, and may not be robust enough way to provide data that can be compared over time. </a:t>
            </a:r>
          </a:p>
          <a:p>
            <a:endParaRPr lang="en-NZ" sz="2200" dirty="0" smtClean="0">
              <a:solidFill>
                <a:schemeClr val="tx2">
                  <a:lumMod val="50000"/>
                </a:schemeClr>
              </a:solidFill>
              <a:latin typeface="Arial" pitchFamily="34" charset="0"/>
              <a:cs typeface="Arial" pitchFamily="34" charset="0"/>
            </a:endParaRPr>
          </a:p>
          <a:p>
            <a:endParaRPr lang="en-NZ" sz="2200" dirty="0" smtClean="0">
              <a:solidFill>
                <a:schemeClr val="tx2">
                  <a:lumMod val="50000"/>
                </a:schemeClr>
              </a:solidFill>
              <a:latin typeface="Arial" pitchFamily="34" charset="0"/>
              <a:cs typeface="Arial" pitchFamily="34" charset="0"/>
            </a:endParaRPr>
          </a:p>
        </p:txBody>
      </p:sp>
      <p:sp>
        <p:nvSpPr>
          <p:cNvPr id="15" name="Rectangle 14"/>
          <p:cNvSpPr/>
          <p:nvPr/>
        </p:nvSpPr>
        <p:spPr>
          <a:xfrm>
            <a:off x="395536" y="5445224"/>
            <a:ext cx="8496944" cy="461665"/>
          </a:xfrm>
          <a:prstGeom prst="rect">
            <a:avLst/>
          </a:prstGeom>
        </p:spPr>
        <p:txBody>
          <a:bodyPr wrap="square">
            <a:spAutoFit/>
          </a:bodyPr>
          <a:lstStyle/>
          <a:p>
            <a:r>
              <a:rPr lang="en-US" sz="1200" dirty="0" smtClean="0">
                <a:latin typeface="Arial" pitchFamily="34" charset="0"/>
                <a:cs typeface="Arial" pitchFamily="34" charset="0"/>
              </a:rPr>
              <a:t>*Cornell, D., &amp; </a:t>
            </a:r>
            <a:r>
              <a:rPr lang="en-US" sz="1200" dirty="0" err="1" smtClean="0">
                <a:latin typeface="Arial" pitchFamily="34" charset="0"/>
                <a:cs typeface="Arial" pitchFamily="34" charset="0"/>
              </a:rPr>
              <a:t>Bandyopadhyay</a:t>
            </a:r>
            <a:r>
              <a:rPr lang="en-US" sz="1200" dirty="0" smtClean="0">
                <a:latin typeface="Arial" pitchFamily="34" charset="0"/>
                <a:cs typeface="Arial" pitchFamily="34" charset="0"/>
              </a:rPr>
              <a:t>, S. (2010). The assessment of bullying. In S. </a:t>
            </a:r>
            <a:r>
              <a:rPr lang="en-US" sz="1200" dirty="0" err="1" smtClean="0">
                <a:latin typeface="Arial" pitchFamily="34" charset="0"/>
                <a:cs typeface="Arial" pitchFamily="34" charset="0"/>
              </a:rPr>
              <a:t>Jimerson</a:t>
            </a:r>
            <a:r>
              <a:rPr lang="en-US" sz="1200" dirty="0" smtClean="0">
                <a:latin typeface="Arial" pitchFamily="34" charset="0"/>
                <a:cs typeface="Arial" pitchFamily="34" charset="0"/>
              </a:rPr>
              <a:t>, S. </a:t>
            </a:r>
            <a:r>
              <a:rPr lang="en-US" sz="1200" dirty="0" err="1" smtClean="0">
                <a:latin typeface="Arial" pitchFamily="34" charset="0"/>
                <a:cs typeface="Arial" pitchFamily="34" charset="0"/>
              </a:rPr>
              <a:t>Swearer</a:t>
            </a:r>
            <a:r>
              <a:rPr lang="en-US" sz="1200" dirty="0" smtClean="0">
                <a:latin typeface="Arial" pitchFamily="34" charset="0"/>
                <a:cs typeface="Arial" pitchFamily="34" charset="0"/>
              </a:rPr>
              <a:t>, &amp; D. </a:t>
            </a:r>
            <a:r>
              <a:rPr lang="en-US" sz="1200" dirty="0" err="1" smtClean="0">
                <a:latin typeface="Arial" pitchFamily="34" charset="0"/>
                <a:cs typeface="Arial" pitchFamily="34" charset="0"/>
              </a:rPr>
              <a:t>Espelage</a:t>
            </a:r>
            <a:r>
              <a:rPr lang="en-US" sz="1200" dirty="0" smtClean="0">
                <a:latin typeface="Arial" pitchFamily="34" charset="0"/>
                <a:cs typeface="Arial" pitchFamily="34" charset="0"/>
              </a:rPr>
              <a:t> (Eds.), Handbook of bullying in schools: An international perspective (pp. 265–276). New York: </a:t>
            </a:r>
            <a:r>
              <a:rPr lang="en-US" sz="1200" dirty="0" err="1" smtClean="0">
                <a:latin typeface="Arial" pitchFamily="34" charset="0"/>
                <a:cs typeface="Arial" pitchFamily="34" charset="0"/>
              </a:rPr>
              <a:t>Routledge</a:t>
            </a:r>
            <a:r>
              <a:rPr lang="en-US" sz="1200" dirty="0" smtClean="0">
                <a:latin typeface="Arial" pitchFamily="34" charset="0"/>
                <a:cs typeface="Arial" pitchFamily="34" charset="0"/>
              </a:rPr>
              <a:t>.</a:t>
            </a:r>
            <a:endParaRPr lang="en-NZ" sz="1200" dirty="0">
              <a:latin typeface="Arial" pitchFamily="34" charset="0"/>
              <a:cs typeface="Arial" pitchFamily="34" charset="0"/>
            </a:endParaRPr>
          </a:p>
        </p:txBody>
      </p:sp>
      <p:sp>
        <p:nvSpPr>
          <p:cNvPr id="7" name="TextBox 6"/>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10</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975"/>
            <a:ext cx="9129713" cy="1143000"/>
          </a:xfrm>
          <a:prstGeom prst="rect">
            <a:avLst/>
          </a:prstGeom>
        </p:spPr>
        <p:txBody>
          <a:bodyPr>
            <a:normAutofit/>
          </a:bodyPr>
          <a:lstStyle/>
          <a:p>
            <a:r>
              <a:rPr lang="en-NZ" sz="4200" dirty="0" smtClean="0">
                <a:solidFill>
                  <a:schemeClr val="tx2">
                    <a:lumMod val="50000"/>
                  </a:schemeClr>
                </a:solidFill>
                <a:latin typeface="Arial Rounded MT Bold" pitchFamily="34" charset="0"/>
              </a:rPr>
              <a:t>The importance of Student Voice </a:t>
            </a:r>
            <a:endParaRPr lang="en-NZ" sz="4200" dirty="0">
              <a:solidFill>
                <a:schemeClr val="tx2">
                  <a:lumMod val="50000"/>
                </a:schemeClr>
              </a:solidFill>
              <a:latin typeface="Arial Rounded MT Bold" pitchFamily="34" charset="0"/>
            </a:endParaRPr>
          </a:p>
        </p:txBody>
      </p:sp>
      <p:sp>
        <p:nvSpPr>
          <p:cNvPr id="14" name="TextBox 13"/>
          <p:cNvSpPr txBox="1"/>
          <p:nvPr/>
        </p:nvSpPr>
        <p:spPr>
          <a:xfrm>
            <a:off x="395536" y="1484784"/>
            <a:ext cx="8280920" cy="3847207"/>
          </a:xfrm>
          <a:prstGeom prst="rect">
            <a:avLst/>
          </a:prstGeom>
          <a:noFill/>
        </p:spPr>
        <p:txBody>
          <a:bodyPr wrap="square" rtlCol="0">
            <a:spAutoFit/>
          </a:bodyPr>
          <a:lstStyle/>
          <a:p>
            <a:r>
              <a:rPr lang="en-NZ" sz="2800" b="1" dirty="0" smtClean="0">
                <a:solidFill>
                  <a:schemeClr val="tx2">
                    <a:lumMod val="50000"/>
                  </a:schemeClr>
                </a:solidFill>
                <a:latin typeface="Arial" pitchFamily="34" charset="0"/>
                <a:cs typeface="Arial" pitchFamily="34" charset="0"/>
              </a:rPr>
              <a:t>When should student surveys be carried out? </a:t>
            </a:r>
          </a:p>
          <a:p>
            <a:endParaRPr lang="en-NZ" sz="2400" dirty="0" smtClean="0">
              <a:solidFill>
                <a:schemeClr val="tx2">
                  <a:lumMod val="50000"/>
                </a:schemeClr>
              </a:solidFill>
              <a:latin typeface="Arial" pitchFamily="34" charset="0"/>
              <a:cs typeface="Arial" pitchFamily="34" charset="0"/>
            </a:endParaRPr>
          </a:p>
          <a:p>
            <a:pPr marL="342000" indent="-342000">
              <a:buFont typeface="Arial" pitchFamily="34" charset="0"/>
              <a:buChar char="•"/>
            </a:pPr>
            <a:r>
              <a:rPr lang="en-NZ" sz="2400" dirty="0" smtClean="0">
                <a:solidFill>
                  <a:schemeClr val="tx2">
                    <a:lumMod val="50000"/>
                  </a:schemeClr>
                </a:solidFill>
                <a:latin typeface="Arial" pitchFamily="34" charset="0"/>
                <a:cs typeface="Arial" pitchFamily="34" charset="0"/>
              </a:rPr>
              <a:t>Student surveys measuring experiences of bullying in school should be carried out annually. </a:t>
            </a:r>
          </a:p>
          <a:p>
            <a:pPr marL="342000" indent="-342000">
              <a:buFont typeface="Arial" pitchFamily="34" charset="0"/>
              <a:buChar char="•"/>
            </a:pPr>
            <a:r>
              <a:rPr lang="en-NZ" sz="2400" dirty="0" smtClean="0">
                <a:solidFill>
                  <a:schemeClr val="tx2">
                    <a:lumMod val="50000"/>
                  </a:schemeClr>
                </a:solidFill>
                <a:latin typeface="Arial" pitchFamily="34" charset="0"/>
                <a:cs typeface="Arial" pitchFamily="34" charset="0"/>
              </a:rPr>
              <a:t>Ideally at the same time of year to provide a comparable time period. </a:t>
            </a:r>
          </a:p>
          <a:p>
            <a:pPr marL="342000" indent="-342000">
              <a:buFont typeface="Arial" pitchFamily="34" charset="0"/>
              <a:buChar char="•"/>
            </a:pPr>
            <a:r>
              <a:rPr lang="en-NZ" sz="2400" dirty="0" smtClean="0">
                <a:solidFill>
                  <a:schemeClr val="tx2">
                    <a:lumMod val="50000"/>
                  </a:schemeClr>
                </a:solidFill>
                <a:latin typeface="Arial" pitchFamily="34" charset="0"/>
                <a:cs typeface="Arial" pitchFamily="34" charset="0"/>
              </a:rPr>
              <a:t>Best time to carry out the survey is after peer groups have formed – in NZ, Term 2 rather than Term 1. </a:t>
            </a:r>
          </a:p>
          <a:p>
            <a:pPr marL="342000" indent="-342000">
              <a:buFont typeface="Arial" pitchFamily="34" charset="0"/>
              <a:buChar char="•"/>
            </a:pPr>
            <a:r>
              <a:rPr lang="en-NZ" sz="2400" dirty="0" smtClean="0">
                <a:solidFill>
                  <a:schemeClr val="tx2">
                    <a:lumMod val="50000"/>
                  </a:schemeClr>
                </a:solidFill>
                <a:latin typeface="Arial" pitchFamily="34" charset="0"/>
                <a:cs typeface="Arial" pitchFamily="34" charset="0"/>
              </a:rPr>
              <a:t>Other data such as behaviour incident reports can be collected and analysed more frequently. </a:t>
            </a:r>
          </a:p>
        </p:txBody>
      </p:sp>
      <p:sp>
        <p:nvSpPr>
          <p:cNvPr id="7" name="TextBox 6"/>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10</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1592</TotalTime>
  <Words>494</Words>
  <Application>Microsoft Office PowerPoint</Application>
  <PresentationFormat>On-screen Show (4:3)</PresentationFormat>
  <Paragraphs>43</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Bullying Prevention Workshops   Implementing the Bullying Prevention Guidance </vt:lpstr>
      <vt:lpstr>Workshops overview  </vt:lpstr>
      <vt:lpstr>Slide 3</vt:lpstr>
      <vt:lpstr>Slide 4</vt:lpstr>
      <vt:lpstr>Slide 5</vt:lpstr>
      <vt:lpstr>The importance of Student Voice </vt:lpstr>
      <vt:lpstr>The importance of Student Voice </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165</cp:revision>
  <dcterms:created xsi:type="dcterms:W3CDTF">2017-01-09T20:09:54Z</dcterms:created>
  <dcterms:modified xsi:type="dcterms:W3CDTF">2017-05-17T00:46:03Z</dcterms:modified>
</cp:coreProperties>
</file>